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38" r:id="rId2"/>
    <p:sldId id="348" r:id="rId3"/>
    <p:sldId id="326" r:id="rId4"/>
    <p:sldId id="357" r:id="rId5"/>
    <p:sldId id="358" r:id="rId6"/>
    <p:sldId id="293" r:id="rId7"/>
    <p:sldId id="303" r:id="rId8"/>
    <p:sldId id="359" r:id="rId9"/>
    <p:sldId id="360" r:id="rId10"/>
    <p:sldId id="361" r:id="rId11"/>
    <p:sldId id="362" r:id="rId12"/>
    <p:sldId id="363" r:id="rId13"/>
    <p:sldId id="365" r:id="rId14"/>
    <p:sldId id="366" r:id="rId15"/>
    <p:sldId id="367" r:id="rId16"/>
    <p:sldId id="400" r:id="rId17"/>
    <p:sldId id="368" r:id="rId18"/>
    <p:sldId id="369" r:id="rId19"/>
    <p:sldId id="370" r:id="rId20"/>
    <p:sldId id="371" r:id="rId21"/>
    <p:sldId id="372" r:id="rId22"/>
    <p:sldId id="373" r:id="rId23"/>
    <p:sldId id="374" r:id="rId24"/>
    <p:sldId id="375" r:id="rId25"/>
    <p:sldId id="376" r:id="rId26"/>
    <p:sldId id="377" r:id="rId27"/>
    <p:sldId id="379" r:id="rId28"/>
    <p:sldId id="378" r:id="rId29"/>
    <p:sldId id="380" r:id="rId30"/>
    <p:sldId id="381" r:id="rId31"/>
    <p:sldId id="382" r:id="rId32"/>
    <p:sldId id="383" r:id="rId33"/>
    <p:sldId id="384" r:id="rId34"/>
    <p:sldId id="385" r:id="rId35"/>
    <p:sldId id="386" r:id="rId36"/>
    <p:sldId id="387" r:id="rId37"/>
    <p:sldId id="388" r:id="rId38"/>
    <p:sldId id="401" r:id="rId39"/>
    <p:sldId id="389" r:id="rId40"/>
    <p:sldId id="390" r:id="rId41"/>
    <p:sldId id="391" r:id="rId42"/>
    <p:sldId id="392" r:id="rId43"/>
    <p:sldId id="393" r:id="rId44"/>
    <p:sldId id="394" r:id="rId45"/>
    <p:sldId id="395" r:id="rId46"/>
    <p:sldId id="396" r:id="rId47"/>
    <p:sldId id="397" r:id="rId48"/>
    <p:sldId id="398" r:id="rId49"/>
    <p:sldId id="39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2" d="100"/>
          <a:sy n="92" d="100"/>
        </p:scale>
        <p:origin x="2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IN"/>
              <a:t>23-09-2021</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9D1698-BF47-4F29-9B8E-4885C82B4B5C}" type="slidenum">
              <a:rPr lang="en-IN" smtClean="0"/>
              <a:t>‹#›</a:t>
            </a:fld>
            <a:endParaRPr lang="en-IN"/>
          </a:p>
        </p:txBody>
      </p:sp>
    </p:spTree>
    <p:extLst>
      <p:ext uri="{BB962C8B-B14F-4D97-AF65-F5344CB8AC3E}">
        <p14:creationId xmlns:p14="http://schemas.microsoft.com/office/powerpoint/2010/main" val="302179766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IN"/>
              <a:t>23-09-2021</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6477C-17CE-4549-92AC-1CFB7877B7F3}" type="slidenum">
              <a:rPr lang="en-IN" smtClean="0"/>
              <a:t>‹#›</a:t>
            </a:fld>
            <a:endParaRPr lang="en-IN"/>
          </a:p>
        </p:txBody>
      </p:sp>
    </p:spTree>
    <p:extLst>
      <p:ext uri="{BB962C8B-B14F-4D97-AF65-F5344CB8AC3E}">
        <p14:creationId xmlns:p14="http://schemas.microsoft.com/office/powerpoint/2010/main" val="1068946202"/>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1A90076-FEF6-4BC5-91DB-7DA84867FEED}" type="datetime1">
              <a:rPr lang="en-US" smtClean="0"/>
              <a:t>3/30/2025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771190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9528867-BB74-4060-AECB-953B786D5539}" type="datetime1">
              <a:rPr lang="en-US" smtClean="0"/>
              <a:t>3/30/2025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75661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3EA198-6659-4611-B1BE-D92742128726}" type="datetime1">
              <a:rPr lang="en-US" smtClean="0"/>
              <a:t>3/30/2025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3372832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A9BA9D-7E29-4F61-ACAA-BBACDABA55BC}"/>
              </a:ext>
            </a:extLst>
          </p:cNvPr>
          <p:cNvPicPr>
            <a:picLocks noChangeAspect="1"/>
          </p:cNvPicPr>
          <p:nvPr userDrawn="1"/>
        </p:nvPicPr>
        <p:blipFill>
          <a:blip r:embed="rId2"/>
          <a:stretch>
            <a:fillRect/>
          </a:stretch>
        </p:blipFill>
        <p:spPr>
          <a:xfrm>
            <a:off x="9788577" y="162127"/>
            <a:ext cx="2207398" cy="581182"/>
          </a:xfrm>
          <a:prstGeom prst="rect">
            <a:avLst/>
          </a:prstGeom>
        </p:spPr>
      </p:pic>
      <p:pic>
        <p:nvPicPr>
          <p:cNvPr id="7" name="Picture 9" descr="ridge4.png">
            <a:extLst>
              <a:ext uri="{FF2B5EF4-FFF2-40B4-BE49-F238E27FC236}">
                <a16:creationId xmlns:a16="http://schemas.microsoft.com/office/drawing/2014/main" id="{2A8FF034-41DC-4C62-9523-3BCE7135E839}"/>
              </a:ext>
            </a:extLst>
          </p:cNvPr>
          <p:cNvPicPr>
            <a:picLocks noChangeAspect="1"/>
          </p:cNvPicPr>
          <p:nvPr userDrawn="1"/>
        </p:nvPicPr>
        <p:blipFill>
          <a:blip r:embed="rId3"/>
          <a:stretch>
            <a:fillRect/>
          </a:stretch>
        </p:blipFill>
        <p:spPr bwMode="ltGray">
          <a:xfrm>
            <a:off x="2118" y="1"/>
            <a:ext cx="3316815" cy="1206114"/>
          </a:xfrm>
          <a:prstGeom prst="rect">
            <a:avLst/>
          </a:prstGeom>
        </p:spPr>
      </p:pic>
      <p:sp>
        <p:nvSpPr>
          <p:cNvPr id="2" name="Date Placeholder 1">
            <a:extLst>
              <a:ext uri="{FF2B5EF4-FFF2-40B4-BE49-F238E27FC236}">
                <a16:creationId xmlns:a16="http://schemas.microsoft.com/office/drawing/2014/main" id="{55A02EC3-3E0F-140E-BE24-01C82377C271}"/>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Footer Placeholder 2">
            <a:extLst>
              <a:ext uri="{FF2B5EF4-FFF2-40B4-BE49-F238E27FC236}">
                <a16:creationId xmlns:a16="http://schemas.microsoft.com/office/drawing/2014/main" id="{78956657-7544-E5D9-C25D-80F15FB6CC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93B2DD-03E1-BD35-775E-0FB56317B874}"/>
              </a:ext>
            </a:extLst>
          </p:cNvPr>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261486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AA810E3-EE08-4E17-A70C-058CA2B69F0E}" type="datetime1">
              <a:rPr lang="en-US" smtClean="0"/>
              <a:t>3/30/2025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385526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45CDC-1BAE-4241-8752-5D909A7F401A}" type="datetime1">
              <a:rPr lang="en-US" smtClean="0"/>
              <a:t>3/30/2025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3697979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ADD771A-DA5B-428F-8F49-3996349F162A}" type="datetime1">
              <a:rPr lang="en-US" smtClean="0"/>
              <a:t>3/30/2025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22417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46B5EEC-1E45-4BC8-AF91-D70AEA4041C6}" type="datetime1">
              <a:rPr lang="en-US" smtClean="0"/>
              <a:t>3/30/2025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1139921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60E4F14-B82E-451A-93AC-7955E54F636B}" type="datetime1">
              <a:rPr lang="en-US" smtClean="0"/>
              <a:t>3/30/2025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349623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B77D4-BCB0-4EE4-A108-FCFD8C91BEB1}" type="datetime1">
              <a:rPr lang="en-US" smtClean="0"/>
              <a:t>3/30/2025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3019623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E0C420-4234-449C-811C-758DF8C8E2E0}" type="datetime1">
              <a:rPr lang="en-US" smtClean="0"/>
              <a:t>3/30/2025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257347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1D5A3D-79F9-4572-9B4D-00486ADC3A08}" type="datetime1">
              <a:rPr lang="en-US" smtClean="0"/>
              <a:t>3/30/2025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9B8F1-2473-4A4C-A49C-3171522E99F8}" type="slidenum">
              <a:rPr lang="en-IN" smtClean="0"/>
              <a:t>‹#›</a:t>
            </a:fld>
            <a:endParaRPr lang="en-IN"/>
          </a:p>
        </p:txBody>
      </p:sp>
    </p:spTree>
    <p:extLst>
      <p:ext uri="{BB962C8B-B14F-4D97-AF65-F5344CB8AC3E}">
        <p14:creationId xmlns:p14="http://schemas.microsoft.com/office/powerpoint/2010/main" val="266339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6E716-EA5A-4189-9B78-AADBD1873D07}" type="datetime1">
              <a:rPr lang="en-US" smtClean="0"/>
              <a:t>3/30/2025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9B8F1-2473-4A4C-A49C-3171522E99F8}" type="slidenum">
              <a:rPr lang="en-IN" smtClean="0"/>
              <a:t>‹#›</a:t>
            </a:fld>
            <a:endParaRPr lang="en-IN"/>
          </a:p>
        </p:txBody>
      </p:sp>
    </p:spTree>
    <p:extLst>
      <p:ext uri="{BB962C8B-B14F-4D97-AF65-F5344CB8AC3E}">
        <p14:creationId xmlns:p14="http://schemas.microsoft.com/office/powerpoint/2010/main" val="2728109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05898" y="3997234"/>
            <a:ext cx="4972594" cy="1477328"/>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Presented by:</a:t>
            </a:r>
          </a:p>
          <a:p>
            <a:pPr algn="ctr"/>
            <a:r>
              <a:rPr lang="en-IN" dirty="0">
                <a:latin typeface="Times New Roman" panose="02020603050405020304" pitchFamily="18" charset="0"/>
                <a:cs typeface="Times New Roman" panose="02020603050405020304" pitchFamily="18" charset="0"/>
              </a:rPr>
              <a:t>Durga Mahesh Natham.</a:t>
            </a:r>
          </a:p>
          <a:p>
            <a:pPr algn="ctr"/>
            <a:r>
              <a:rPr lang="en-IN" dirty="0">
                <a:latin typeface="Times New Roman" panose="02020603050405020304" pitchFamily="18" charset="0"/>
                <a:cs typeface="Times New Roman" panose="02020603050405020304" pitchFamily="18" charset="0"/>
              </a:rPr>
              <a:t>SE23MAEV003</a:t>
            </a:r>
          </a:p>
          <a:p>
            <a:pPr algn="ctr"/>
            <a:r>
              <a:rPr lang="en-IN" dirty="0">
                <a:latin typeface="Times New Roman" panose="02020603050405020304" pitchFamily="18" charset="0"/>
                <a:cs typeface="Times New Roman" panose="02020603050405020304" pitchFamily="18" charset="0"/>
              </a:rPr>
              <a:t>Autonomous Electrical Vehicle Engineering</a:t>
            </a:r>
          </a:p>
          <a:p>
            <a:pPr algn="ctr"/>
            <a:r>
              <a:rPr lang="en-IN" dirty="0">
                <a:latin typeface="Times New Roman" panose="02020603050405020304" pitchFamily="18" charset="0"/>
                <a:cs typeface="Times New Roman" panose="02020603050405020304" pitchFamily="18" charset="0"/>
              </a:rPr>
              <a:t>Mahindra University</a:t>
            </a:r>
          </a:p>
        </p:txBody>
      </p:sp>
      <p:sp>
        <p:nvSpPr>
          <p:cNvPr id="4" name="TextBox 3">
            <a:extLst>
              <a:ext uri="{FF2B5EF4-FFF2-40B4-BE49-F238E27FC236}">
                <a16:creationId xmlns:a16="http://schemas.microsoft.com/office/drawing/2014/main" id="{2843BD92-5FE0-9730-8401-0AA363C72CAD}"/>
              </a:ext>
            </a:extLst>
          </p:cNvPr>
          <p:cNvSpPr txBox="1"/>
          <p:nvPr/>
        </p:nvSpPr>
        <p:spPr>
          <a:xfrm>
            <a:off x="1400175" y="1991544"/>
            <a:ext cx="9839325" cy="461665"/>
          </a:xfrm>
          <a:prstGeom prst="rect">
            <a:avLst/>
          </a:prstGeom>
          <a:solidFill>
            <a:schemeClr val="accent6">
              <a:lumMod val="20000"/>
              <a:lumOff val="80000"/>
            </a:schemeClr>
          </a:solidFill>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Design and Analysis of Three-Phase Grid Connected Inverter</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5B20482-AD29-1678-31B7-6D1876454ECC}"/>
              </a:ext>
            </a:extLst>
          </p:cNvPr>
          <p:cNvSpPr>
            <a:spLocks noGrp="1"/>
          </p:cNvSpPr>
          <p:nvPr>
            <p:ph type="dt" sz="half" idx="10"/>
          </p:nvPr>
        </p:nvSpPr>
        <p:spPr/>
        <p:txBody>
          <a:bodyPr/>
          <a:lstStyle/>
          <a:p>
            <a:fld id="{8CFE6F7E-1218-47B8-A33E-BA1A73FF68A3}" type="datetime1">
              <a:rPr lang="en-US" smtClean="0"/>
              <a:t>3/30/2025</a:t>
            </a:fld>
            <a:endParaRPr lang="en-IN" dirty="0"/>
          </a:p>
        </p:txBody>
      </p:sp>
      <p:sp>
        <p:nvSpPr>
          <p:cNvPr id="7" name="Slide Number Placeholder 6">
            <a:extLst>
              <a:ext uri="{FF2B5EF4-FFF2-40B4-BE49-F238E27FC236}">
                <a16:creationId xmlns:a16="http://schemas.microsoft.com/office/drawing/2014/main" id="{9E24AC89-AF75-091E-5EC4-45A943636BD3}"/>
              </a:ext>
            </a:extLst>
          </p:cNvPr>
          <p:cNvSpPr>
            <a:spLocks noGrp="1"/>
          </p:cNvSpPr>
          <p:nvPr>
            <p:ph type="sldNum" sz="quarter" idx="12"/>
          </p:nvPr>
        </p:nvSpPr>
        <p:spPr/>
        <p:txBody>
          <a:bodyPr/>
          <a:lstStyle/>
          <a:p>
            <a:fld id="{4589B8F1-2473-4A4C-A49C-3171522E99F8}" type="slidenum">
              <a:rPr lang="en-IN" smtClean="0"/>
              <a:t>1</a:t>
            </a:fld>
            <a:endParaRPr lang="en-IN"/>
          </a:p>
        </p:txBody>
      </p:sp>
    </p:spTree>
    <p:extLst>
      <p:ext uri="{BB962C8B-B14F-4D97-AF65-F5344CB8AC3E}">
        <p14:creationId xmlns:p14="http://schemas.microsoft.com/office/powerpoint/2010/main" val="2786138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10</a:t>
            </a:fld>
            <a:endParaRPr lang="en-IN"/>
          </a:p>
        </p:txBody>
      </p:sp>
      <p:sp>
        <p:nvSpPr>
          <p:cNvPr id="9" name="Rectangle 3">
            <a:extLst>
              <a:ext uri="{FF2B5EF4-FFF2-40B4-BE49-F238E27FC236}">
                <a16:creationId xmlns:a16="http://schemas.microsoft.com/office/drawing/2014/main" id="{00DABD1A-68A0-4064-B28B-5779D2A3A6AA}"/>
              </a:ext>
            </a:extLst>
          </p:cNvPr>
          <p:cNvSpPr>
            <a:spLocks noChangeArrowheads="1"/>
          </p:cNvSpPr>
          <p:nvPr/>
        </p:nvSpPr>
        <p:spPr bwMode="auto">
          <a:xfrm>
            <a:off x="530630" y="1222658"/>
            <a:ext cx="650193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Sensor selection</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use a transformer to decrease the voltage from 230 V RMS to approximately 13 V 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Since the STM32 microcontroller requires the input voltage to be within the 0 to 3.3 V range, the stepped-down voltage needs further adjustment.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make the voltage compatible, I first upshift the AC voltage so it remains positive.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Then, I scale the upshifted voltage to fit within the 0 to 3.3 V range.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adjusted signal is fed into the STM32 microcontroller’s ADC for accurate voltage sensing. </a:t>
            </a:r>
          </a:p>
        </p:txBody>
      </p:sp>
      <p:pic>
        <p:nvPicPr>
          <p:cNvPr id="10" name="Picture 4">
            <a:extLst>
              <a:ext uri="{FF2B5EF4-FFF2-40B4-BE49-F238E27FC236}">
                <a16:creationId xmlns:a16="http://schemas.microsoft.com/office/drawing/2014/main" id="{8097C409-100E-47DF-982C-3BE7251F1D9C}"/>
              </a:ext>
            </a:extLst>
          </p:cNvPr>
          <p:cNvPicPr/>
          <p:nvPr/>
        </p:nvPicPr>
        <p:blipFill>
          <a:blip r:embed="rId2"/>
          <a:srcRect l="14199" t="8334" r="18891" b="18056"/>
          <a:stretch/>
        </p:blipFill>
        <p:spPr>
          <a:xfrm rot="5400000">
            <a:off x="8358874" y="-93846"/>
            <a:ext cx="2449620" cy="4748744"/>
          </a:xfrm>
          <a:prstGeom prst="rect">
            <a:avLst/>
          </a:prstGeom>
          <a:ln w="0">
            <a:noFill/>
          </a:ln>
        </p:spPr>
      </p:pic>
      <p:pic>
        <p:nvPicPr>
          <p:cNvPr id="13" name="Picture 12">
            <a:extLst>
              <a:ext uri="{FF2B5EF4-FFF2-40B4-BE49-F238E27FC236}">
                <a16:creationId xmlns:a16="http://schemas.microsoft.com/office/drawing/2014/main" id="{4DB6302D-3FAB-4D28-AAD4-A8727D36897E}"/>
              </a:ext>
            </a:extLst>
          </p:cNvPr>
          <p:cNvPicPr>
            <a:picLocks noChangeAspect="1"/>
          </p:cNvPicPr>
          <p:nvPr/>
        </p:nvPicPr>
        <p:blipFill rotWithShape="1">
          <a:blip r:embed="rId3"/>
          <a:srcRect r="17766"/>
          <a:stretch/>
        </p:blipFill>
        <p:spPr>
          <a:xfrm rot="16200000">
            <a:off x="8542504" y="2658165"/>
            <a:ext cx="2100234" cy="4730870"/>
          </a:xfrm>
          <a:prstGeom prst="rect">
            <a:avLst/>
          </a:prstGeom>
        </p:spPr>
      </p:pic>
    </p:spTree>
    <p:extLst>
      <p:ext uri="{BB962C8B-B14F-4D97-AF65-F5344CB8AC3E}">
        <p14:creationId xmlns:p14="http://schemas.microsoft.com/office/powerpoint/2010/main" val="93472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11</a:t>
            </a:fld>
            <a:endParaRPr lang="en-IN"/>
          </a:p>
        </p:txBody>
      </p:sp>
      <p:pic>
        <p:nvPicPr>
          <p:cNvPr id="11" name="Picture 6">
            <a:extLst>
              <a:ext uri="{FF2B5EF4-FFF2-40B4-BE49-F238E27FC236}">
                <a16:creationId xmlns:a16="http://schemas.microsoft.com/office/drawing/2014/main" id="{8D237376-96AE-4B2B-9FA9-24FF55D751D4}"/>
              </a:ext>
            </a:extLst>
          </p:cNvPr>
          <p:cNvPicPr/>
          <p:nvPr/>
        </p:nvPicPr>
        <p:blipFill>
          <a:blip r:embed="rId2"/>
          <a:srcRect l="5263" t="22810" r="18769" b="16777"/>
          <a:stretch/>
        </p:blipFill>
        <p:spPr>
          <a:xfrm>
            <a:off x="378180" y="3933676"/>
            <a:ext cx="3643560" cy="2172600"/>
          </a:xfrm>
          <a:prstGeom prst="rect">
            <a:avLst/>
          </a:prstGeom>
          <a:ln w="0">
            <a:noFill/>
          </a:ln>
        </p:spPr>
      </p:pic>
      <p:pic>
        <p:nvPicPr>
          <p:cNvPr id="12" name="Picture 15">
            <a:extLst>
              <a:ext uri="{FF2B5EF4-FFF2-40B4-BE49-F238E27FC236}">
                <a16:creationId xmlns:a16="http://schemas.microsoft.com/office/drawing/2014/main" id="{536B65D4-32EE-46AE-94C9-AE2F340194D7}"/>
              </a:ext>
            </a:extLst>
          </p:cNvPr>
          <p:cNvPicPr/>
          <p:nvPr/>
        </p:nvPicPr>
        <p:blipFill>
          <a:blip r:embed="rId3"/>
          <a:srcRect l="12918" t="25842" r="14587" b="20974"/>
          <a:stretch/>
        </p:blipFill>
        <p:spPr>
          <a:xfrm>
            <a:off x="4296763" y="3912037"/>
            <a:ext cx="4066920" cy="2237760"/>
          </a:xfrm>
          <a:prstGeom prst="rect">
            <a:avLst/>
          </a:prstGeom>
          <a:ln w="0">
            <a:noFill/>
          </a:ln>
        </p:spPr>
      </p:pic>
      <p:pic>
        <p:nvPicPr>
          <p:cNvPr id="14" name="Picture 18">
            <a:extLst>
              <a:ext uri="{FF2B5EF4-FFF2-40B4-BE49-F238E27FC236}">
                <a16:creationId xmlns:a16="http://schemas.microsoft.com/office/drawing/2014/main" id="{E6E35001-288E-4EE1-ABC5-22ABF7D98241}"/>
              </a:ext>
            </a:extLst>
          </p:cNvPr>
          <p:cNvPicPr/>
          <p:nvPr/>
        </p:nvPicPr>
        <p:blipFill>
          <a:blip r:embed="rId4"/>
          <a:stretch/>
        </p:blipFill>
        <p:spPr>
          <a:xfrm>
            <a:off x="8246226" y="980901"/>
            <a:ext cx="3658942" cy="2724583"/>
          </a:xfrm>
          <a:prstGeom prst="rect">
            <a:avLst/>
          </a:prstGeom>
          <a:ln w="0">
            <a:noFill/>
          </a:ln>
        </p:spPr>
      </p:pic>
      <p:pic>
        <p:nvPicPr>
          <p:cNvPr id="15" name="Picture 14">
            <a:extLst>
              <a:ext uri="{FF2B5EF4-FFF2-40B4-BE49-F238E27FC236}">
                <a16:creationId xmlns:a16="http://schemas.microsoft.com/office/drawing/2014/main" id="{0FC0CB72-CF74-4BE6-9FD5-6188E4B3BFF2}"/>
              </a:ext>
            </a:extLst>
          </p:cNvPr>
          <p:cNvPicPr/>
          <p:nvPr/>
        </p:nvPicPr>
        <p:blipFill>
          <a:blip r:embed="rId5"/>
          <a:stretch/>
        </p:blipFill>
        <p:spPr>
          <a:xfrm>
            <a:off x="585180" y="832096"/>
            <a:ext cx="6873120" cy="3069000"/>
          </a:xfrm>
          <a:prstGeom prst="rect">
            <a:avLst/>
          </a:prstGeom>
          <a:ln w="0">
            <a:noFill/>
          </a:ln>
        </p:spPr>
      </p:pic>
    </p:spTree>
    <p:extLst>
      <p:ext uri="{BB962C8B-B14F-4D97-AF65-F5344CB8AC3E}">
        <p14:creationId xmlns:p14="http://schemas.microsoft.com/office/powerpoint/2010/main" val="419383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12</a:t>
            </a:fld>
            <a:endParaRPr lang="en-IN"/>
          </a:p>
        </p:txBody>
      </p:sp>
      <p:pic>
        <p:nvPicPr>
          <p:cNvPr id="3" name="Picture 2">
            <a:extLst>
              <a:ext uri="{FF2B5EF4-FFF2-40B4-BE49-F238E27FC236}">
                <a16:creationId xmlns:a16="http://schemas.microsoft.com/office/drawing/2014/main" id="{1D87F04A-664D-4E7B-AC4C-D76F964EE1B4}"/>
              </a:ext>
            </a:extLst>
          </p:cNvPr>
          <p:cNvPicPr>
            <a:picLocks noChangeAspect="1"/>
          </p:cNvPicPr>
          <p:nvPr/>
        </p:nvPicPr>
        <p:blipFill>
          <a:blip r:embed="rId2"/>
          <a:stretch>
            <a:fillRect/>
          </a:stretch>
        </p:blipFill>
        <p:spPr>
          <a:xfrm>
            <a:off x="925706" y="1116304"/>
            <a:ext cx="5311388" cy="2013438"/>
          </a:xfrm>
          <a:prstGeom prst="rect">
            <a:avLst/>
          </a:prstGeom>
        </p:spPr>
      </p:pic>
      <p:sp>
        <p:nvSpPr>
          <p:cNvPr id="8" name="Rectangle 1">
            <a:extLst>
              <a:ext uri="{FF2B5EF4-FFF2-40B4-BE49-F238E27FC236}">
                <a16:creationId xmlns:a16="http://schemas.microsoft.com/office/drawing/2014/main" id="{00C78AD7-7702-470B-B6B9-0EC6C5004E0D}"/>
              </a:ext>
            </a:extLst>
          </p:cNvPr>
          <p:cNvSpPr>
            <a:spLocks noChangeArrowheads="1"/>
          </p:cNvSpPr>
          <p:nvPr/>
        </p:nvSpPr>
        <p:spPr bwMode="auto">
          <a:xfrm rot="10800000" flipV="1">
            <a:off x="6434051" y="829825"/>
            <a:ext cx="575794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Current sensor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 plan to use the HTFS 200 P current sensor from our lab, as it can sense currents up to 200 A and provides a voltage output in the range of 0 to 5 V with a 2.5 V reference 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During testing, I observed that the sensor was very noisy and did not provide a proper output when measuring lower currents.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improve accuracy, I wound the conductor three times through the sensor, which significantly improved the output quality compared to the initial results. </a:t>
            </a:r>
          </a:p>
        </p:txBody>
      </p:sp>
      <p:pic>
        <p:nvPicPr>
          <p:cNvPr id="13" name="Picture 8">
            <a:extLst>
              <a:ext uri="{FF2B5EF4-FFF2-40B4-BE49-F238E27FC236}">
                <a16:creationId xmlns:a16="http://schemas.microsoft.com/office/drawing/2014/main" id="{C79BA8CC-7CC5-4255-8355-CBCAD7B8C8DA}"/>
              </a:ext>
            </a:extLst>
          </p:cNvPr>
          <p:cNvPicPr/>
          <p:nvPr/>
        </p:nvPicPr>
        <p:blipFill>
          <a:blip r:embed="rId3"/>
          <a:stretch/>
        </p:blipFill>
        <p:spPr>
          <a:xfrm>
            <a:off x="1142334" y="3649287"/>
            <a:ext cx="3903492" cy="2465994"/>
          </a:xfrm>
          <a:prstGeom prst="rect">
            <a:avLst/>
          </a:prstGeom>
          <a:ln w="0">
            <a:noFill/>
          </a:ln>
        </p:spPr>
      </p:pic>
      <p:pic>
        <p:nvPicPr>
          <p:cNvPr id="16" name="Picture 7">
            <a:extLst>
              <a:ext uri="{FF2B5EF4-FFF2-40B4-BE49-F238E27FC236}">
                <a16:creationId xmlns:a16="http://schemas.microsoft.com/office/drawing/2014/main" id="{7A4F73EC-0D16-4BCB-91FA-AB2A41F241C6}"/>
              </a:ext>
            </a:extLst>
          </p:cNvPr>
          <p:cNvPicPr/>
          <p:nvPr/>
        </p:nvPicPr>
        <p:blipFill>
          <a:blip r:embed="rId4"/>
          <a:stretch/>
        </p:blipFill>
        <p:spPr>
          <a:xfrm>
            <a:off x="6724997" y="4073237"/>
            <a:ext cx="4628803" cy="2362776"/>
          </a:xfrm>
          <a:prstGeom prst="rect">
            <a:avLst/>
          </a:prstGeom>
          <a:ln w="0">
            <a:noFill/>
          </a:ln>
        </p:spPr>
      </p:pic>
    </p:spTree>
    <p:extLst>
      <p:ext uri="{BB962C8B-B14F-4D97-AF65-F5344CB8AC3E}">
        <p14:creationId xmlns:p14="http://schemas.microsoft.com/office/powerpoint/2010/main" val="227100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13</a:t>
            </a:fld>
            <a:endParaRPr lang="en-IN"/>
          </a:p>
        </p:txBody>
      </p:sp>
      <p:pic>
        <p:nvPicPr>
          <p:cNvPr id="3" name="Picture 2">
            <a:extLst>
              <a:ext uri="{FF2B5EF4-FFF2-40B4-BE49-F238E27FC236}">
                <a16:creationId xmlns:a16="http://schemas.microsoft.com/office/drawing/2014/main" id="{8C91ABF3-1453-43C3-86AF-CEB0617AA5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72" t="14438" r="22461"/>
          <a:stretch/>
        </p:blipFill>
        <p:spPr>
          <a:xfrm>
            <a:off x="7222621" y="1321724"/>
            <a:ext cx="4664577" cy="2838794"/>
          </a:xfrm>
          <a:prstGeom prst="rect">
            <a:avLst/>
          </a:prstGeom>
        </p:spPr>
      </p:pic>
      <p:sp>
        <p:nvSpPr>
          <p:cNvPr id="7" name="Rectangle 1">
            <a:extLst>
              <a:ext uri="{FF2B5EF4-FFF2-40B4-BE49-F238E27FC236}">
                <a16:creationId xmlns:a16="http://schemas.microsoft.com/office/drawing/2014/main" id="{8D85A435-68E4-4215-82ED-16FF608238B0}"/>
              </a:ext>
            </a:extLst>
          </p:cNvPr>
          <p:cNvSpPr>
            <a:spLocks noChangeArrowheads="1"/>
          </p:cNvSpPr>
          <p:nvPr/>
        </p:nvSpPr>
        <p:spPr bwMode="auto">
          <a:xfrm rot="10800000" flipV="1">
            <a:off x="691626" y="1183225"/>
            <a:ext cx="596022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DC link capacitor selection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am using two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450 V, 4700 µF capacitors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connected in series as the DC link capacitance.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configuration allows the system to support up to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900 V DC input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while maintaining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effective capacitance of the series combination is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2350 µF</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midpoint of these capacitors is used to create a star connection for the circuit. </a:t>
            </a:r>
          </a:p>
        </p:txBody>
      </p:sp>
    </p:spTree>
    <p:extLst>
      <p:ext uri="{BB962C8B-B14F-4D97-AF65-F5344CB8AC3E}">
        <p14:creationId xmlns:p14="http://schemas.microsoft.com/office/powerpoint/2010/main" val="140314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14</a:t>
            </a:fld>
            <a:endParaRPr lang="en-IN"/>
          </a:p>
        </p:txBody>
      </p:sp>
      <p:sp>
        <p:nvSpPr>
          <p:cNvPr id="8" name="Rectangle 7">
            <a:extLst>
              <a:ext uri="{FF2B5EF4-FFF2-40B4-BE49-F238E27FC236}">
                <a16:creationId xmlns:a16="http://schemas.microsoft.com/office/drawing/2014/main" id="{3EF71E96-8C37-4236-BC75-D5EABAACE08F}"/>
              </a:ext>
            </a:extLst>
          </p:cNvPr>
          <p:cNvSpPr>
            <a:spLocks noChangeArrowheads="1"/>
          </p:cNvSpPr>
          <p:nvPr/>
        </p:nvSpPr>
        <p:spPr bwMode="auto">
          <a:xfrm rot="10800000" flipV="1">
            <a:off x="714895" y="1070023"/>
            <a:ext cx="68413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IGBT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am using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half-bridge IGBT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the inverter.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Absolute Maximum Ratings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IGBT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VCES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1200 V (Collector-Emitter Voltage).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88 A (Collector Current).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VGES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 V to 20 V (Gate-Emitter Voltage).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Switching Frequency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 to 20 kHz.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Icnom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75 A (Nominal Collector Current).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inverse diode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within the IGBT module has a forward current rating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75 A. </a:t>
            </a:r>
          </a:p>
        </p:txBody>
      </p:sp>
      <p:pic>
        <p:nvPicPr>
          <p:cNvPr id="9" name="Picture 4">
            <a:extLst>
              <a:ext uri="{FF2B5EF4-FFF2-40B4-BE49-F238E27FC236}">
                <a16:creationId xmlns:a16="http://schemas.microsoft.com/office/drawing/2014/main" id="{F4C69FA0-28E2-4FBC-9DF2-D6F258C75706}"/>
              </a:ext>
            </a:extLst>
          </p:cNvPr>
          <p:cNvPicPr/>
          <p:nvPr/>
        </p:nvPicPr>
        <p:blipFill>
          <a:blip r:embed="rId2"/>
          <a:stretch/>
        </p:blipFill>
        <p:spPr>
          <a:xfrm>
            <a:off x="8968800" y="1337007"/>
            <a:ext cx="2385000" cy="1900080"/>
          </a:xfrm>
          <a:prstGeom prst="rect">
            <a:avLst/>
          </a:prstGeom>
          <a:ln w="0">
            <a:noFill/>
          </a:ln>
        </p:spPr>
      </p:pic>
      <p:pic>
        <p:nvPicPr>
          <p:cNvPr id="10" name="Picture 6">
            <a:extLst>
              <a:ext uri="{FF2B5EF4-FFF2-40B4-BE49-F238E27FC236}">
                <a16:creationId xmlns:a16="http://schemas.microsoft.com/office/drawing/2014/main" id="{903DB799-0F07-4753-A521-8465ED772352}"/>
              </a:ext>
            </a:extLst>
          </p:cNvPr>
          <p:cNvPicPr/>
          <p:nvPr/>
        </p:nvPicPr>
        <p:blipFill>
          <a:blip r:embed="rId3"/>
          <a:stretch/>
        </p:blipFill>
        <p:spPr>
          <a:xfrm>
            <a:off x="8152680" y="3785727"/>
            <a:ext cx="3878640" cy="1900080"/>
          </a:xfrm>
          <a:prstGeom prst="rect">
            <a:avLst/>
          </a:prstGeom>
          <a:ln w="0">
            <a:noFill/>
          </a:ln>
        </p:spPr>
      </p:pic>
    </p:spTree>
    <p:extLst>
      <p:ext uri="{BB962C8B-B14F-4D97-AF65-F5344CB8AC3E}">
        <p14:creationId xmlns:p14="http://schemas.microsoft.com/office/powerpoint/2010/main" val="338601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Components selection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15</a:t>
            </a:fld>
            <a:endParaRPr lang="en-IN"/>
          </a:p>
        </p:txBody>
      </p:sp>
      <p:sp>
        <p:nvSpPr>
          <p:cNvPr id="2" name="Rectangle 1">
            <a:extLst>
              <a:ext uri="{FF2B5EF4-FFF2-40B4-BE49-F238E27FC236}">
                <a16:creationId xmlns:a16="http://schemas.microsoft.com/office/drawing/2014/main" id="{27CF75A9-3AC3-42E8-801A-DFCCBACEE8DA}"/>
              </a:ext>
            </a:extLst>
          </p:cNvPr>
          <p:cNvSpPr>
            <a:spLocks noChangeArrowheads="1"/>
          </p:cNvSpPr>
          <p:nvPr/>
        </p:nvSpPr>
        <p:spPr bwMode="auto">
          <a:xfrm rot="10800000" flipV="1">
            <a:off x="410379" y="962543"/>
            <a:ext cx="652271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Controller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STM32H723ZG microcontroller is based on the ARM Cortex-M7 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features a 32-bit processor with a clock frequency of 550 </a:t>
            </a:r>
            <a:r>
              <a:rPr kumimoji="0" lang="en-US" altLang="en-US" sz="1800" b="0" i="0" u="none" strike="noStrike" cap="none" normalizeH="0" baseline="0" dirty="0" err="1">
                <a:ln>
                  <a:noFill/>
                </a:ln>
                <a:solidFill>
                  <a:schemeClr val="tx1"/>
                </a:solidFill>
                <a:effectLst/>
                <a:latin typeface="Arial" panose="020B0604020202020204" pitchFamily="34" charset="0"/>
              </a:rPr>
              <a:t>MHz.</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microcontroller has high-speed ADCs (Analog-to-Digital Converters) for precise signal measurement.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supports PWM (Pulse Width Modulation) generation capabilities.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microcontroller controls the switching sequence of IGBTs using SPWM (Sinusoidal PWM) or SVPWM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handles feedback signals such as voltage and current, enabling closed-loop control. </a:t>
            </a:r>
          </a:p>
        </p:txBody>
      </p:sp>
      <p:pic>
        <p:nvPicPr>
          <p:cNvPr id="7" name="Picture 6">
            <a:extLst>
              <a:ext uri="{FF2B5EF4-FFF2-40B4-BE49-F238E27FC236}">
                <a16:creationId xmlns:a16="http://schemas.microsoft.com/office/drawing/2014/main" id="{F2BF6465-2F02-499B-93BF-1FE334E3C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705" y="1487977"/>
            <a:ext cx="4106487" cy="4106487"/>
          </a:xfrm>
          <a:prstGeom prst="rect">
            <a:avLst/>
          </a:prstGeom>
        </p:spPr>
      </p:pic>
    </p:spTree>
    <p:extLst>
      <p:ext uri="{BB962C8B-B14F-4D97-AF65-F5344CB8AC3E}">
        <p14:creationId xmlns:p14="http://schemas.microsoft.com/office/powerpoint/2010/main" val="414666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25B99-4166-4C83-B83A-7A2B03E5F081}"/>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1285D40E-BB2E-4E4B-8EAC-A0A60201D7DC}"/>
              </a:ext>
            </a:extLst>
          </p:cNvPr>
          <p:cNvSpPr>
            <a:spLocks noGrp="1"/>
          </p:cNvSpPr>
          <p:nvPr>
            <p:ph type="sldNum" sz="quarter" idx="12"/>
          </p:nvPr>
        </p:nvSpPr>
        <p:spPr/>
        <p:txBody>
          <a:bodyPr/>
          <a:lstStyle/>
          <a:p>
            <a:fld id="{4589B8F1-2473-4A4C-A49C-3171522E99F8}" type="slidenum">
              <a:rPr lang="en-IN" smtClean="0"/>
              <a:t>16</a:t>
            </a:fld>
            <a:endParaRPr lang="en-IN"/>
          </a:p>
        </p:txBody>
      </p:sp>
      <p:sp>
        <p:nvSpPr>
          <p:cNvPr id="4" name="TextBox 3">
            <a:extLst>
              <a:ext uri="{FF2B5EF4-FFF2-40B4-BE49-F238E27FC236}">
                <a16:creationId xmlns:a16="http://schemas.microsoft.com/office/drawing/2014/main" id="{CC079919-1BB5-4EA7-B0ED-6EAFD724BD2E}"/>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126CB9C-8C8B-49ED-9641-3160F8F0E761}"/>
              </a:ext>
            </a:extLst>
          </p:cNvPr>
          <p:cNvGrpSpPr/>
          <p:nvPr/>
        </p:nvGrpSpPr>
        <p:grpSpPr>
          <a:xfrm>
            <a:off x="1411778" y="1213657"/>
            <a:ext cx="9536084" cy="4879572"/>
            <a:chOff x="0" y="0"/>
            <a:chExt cx="6236335" cy="3322271"/>
          </a:xfrm>
        </p:grpSpPr>
        <p:pic>
          <p:nvPicPr>
            <p:cNvPr id="6" name="Picture 5" descr="C:\Users\mahes\AppData\Local\Temp\{3C56AE6A-700F-401F-9D5C-2169B3139C75}.tmp">
              <a:extLst>
                <a:ext uri="{FF2B5EF4-FFF2-40B4-BE49-F238E27FC236}">
                  <a16:creationId xmlns:a16="http://schemas.microsoft.com/office/drawing/2014/main" id="{8646C44E-6CB9-40C6-8E01-DAA2D24DC79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236335" cy="2988945"/>
            </a:xfrm>
            <a:prstGeom prst="rect">
              <a:avLst/>
            </a:prstGeom>
            <a:noFill/>
            <a:ln>
              <a:noFill/>
            </a:ln>
          </p:spPr>
        </p:pic>
        <p:sp>
          <p:nvSpPr>
            <p:cNvPr id="7" name="Text Box 2">
              <a:extLst>
                <a:ext uri="{FF2B5EF4-FFF2-40B4-BE49-F238E27FC236}">
                  <a16:creationId xmlns:a16="http://schemas.microsoft.com/office/drawing/2014/main" id="{79DDA136-EADF-4B49-A493-268AE6608F5F}"/>
                </a:ext>
              </a:extLst>
            </p:cNvPr>
            <p:cNvSpPr txBox="1">
              <a:spLocks noChangeArrowheads="1"/>
            </p:cNvSpPr>
            <p:nvPr/>
          </p:nvSpPr>
          <p:spPr bwMode="auto">
            <a:xfrm>
              <a:off x="779228" y="3069203"/>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dirty="0">
                  <a:effectLst/>
                  <a:latin typeface="Times New Roman" panose="02020603050405020304" pitchFamily="18" charset="0"/>
                  <a:ea typeface="Times New Roman" panose="02020603050405020304" pitchFamily="18" charset="0"/>
                </a:rPr>
                <a:t>Inverter Setup</a:t>
              </a:r>
              <a:endParaRPr lang="en-IN"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39977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17</a:t>
            </a:fld>
            <a:endParaRPr lang="en-IN"/>
          </a:p>
        </p:txBody>
      </p:sp>
      <p:sp>
        <p:nvSpPr>
          <p:cNvPr id="3" name="Rectangle 1">
            <a:extLst>
              <a:ext uri="{FF2B5EF4-FFF2-40B4-BE49-F238E27FC236}">
                <a16:creationId xmlns:a16="http://schemas.microsoft.com/office/drawing/2014/main" id="{91974F78-8783-409C-A3AF-F95BC4AE3424}"/>
              </a:ext>
            </a:extLst>
          </p:cNvPr>
          <p:cNvSpPr>
            <a:spLocks noChangeArrowheads="1"/>
          </p:cNvSpPr>
          <p:nvPr/>
        </p:nvSpPr>
        <p:spPr bwMode="auto">
          <a:xfrm rot="10800000" flipV="1">
            <a:off x="468649" y="949138"/>
            <a:ext cx="631453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Problems and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During initial testing, the PWM signals generated from the STM32 microcontroller board were verified.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dead time for each alternating or inverting channel output was carefully observed.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confirming the signals appeared as expected, the DC supply was connected to the inverter.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filter was connected, along with the R, Y, and B phases of the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However, the resulting output waveform was not as expected; instead of a sinusoidal waveform, a triangular waveform was observed.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Upon analyzing the SPWM signals generated by the STM32 microcontroller, it was found that Channel 1's inverting pin was providing a very low voltage-level gate pulse.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indicated an issue with the gate signal. </a:t>
            </a:r>
          </a:p>
        </p:txBody>
      </p:sp>
      <p:grpSp>
        <p:nvGrpSpPr>
          <p:cNvPr id="8" name="Group 7">
            <a:extLst>
              <a:ext uri="{FF2B5EF4-FFF2-40B4-BE49-F238E27FC236}">
                <a16:creationId xmlns:a16="http://schemas.microsoft.com/office/drawing/2014/main" id="{2BCB8927-A735-494B-8879-F63F2F5A6D46}"/>
              </a:ext>
            </a:extLst>
          </p:cNvPr>
          <p:cNvGrpSpPr/>
          <p:nvPr/>
        </p:nvGrpSpPr>
        <p:grpSpPr>
          <a:xfrm>
            <a:off x="7159319" y="1126140"/>
            <a:ext cx="4564033" cy="4447309"/>
            <a:chOff x="0" y="0"/>
            <a:chExt cx="6179820" cy="3619500"/>
          </a:xfrm>
        </p:grpSpPr>
        <p:pic>
          <p:nvPicPr>
            <p:cNvPr id="9" name="Picture 8">
              <a:extLst>
                <a:ext uri="{FF2B5EF4-FFF2-40B4-BE49-F238E27FC236}">
                  <a16:creationId xmlns:a16="http://schemas.microsoft.com/office/drawing/2014/main" id="{3D6CE8C4-CE05-4C92-908A-967503433B66}"/>
                </a:ext>
              </a:extLst>
            </p:cNvPr>
            <p:cNvPicPr/>
            <p:nvPr/>
          </p:nvPicPr>
          <p:blipFill>
            <a:blip r:embed="rId2" cstate="print">
              <a:extLst>
                <a:ext uri="{28A0092B-C50C-407E-A947-70E740481C1C}">
                  <a14:useLocalDpi xmlns:a14="http://schemas.microsoft.com/office/drawing/2010/main" val="0"/>
                </a:ext>
              </a:extLst>
            </a:blip>
            <a:stretch/>
          </p:blipFill>
          <p:spPr>
            <a:xfrm>
              <a:off x="0" y="0"/>
              <a:ext cx="6179820" cy="3284220"/>
            </a:xfrm>
            <a:prstGeom prst="rect">
              <a:avLst/>
            </a:prstGeom>
            <a:ln w="0">
              <a:noFill/>
            </a:ln>
          </p:spPr>
        </p:pic>
        <p:sp>
          <p:nvSpPr>
            <p:cNvPr id="10" name="Text Box 2">
              <a:extLst>
                <a:ext uri="{FF2B5EF4-FFF2-40B4-BE49-F238E27FC236}">
                  <a16:creationId xmlns:a16="http://schemas.microsoft.com/office/drawing/2014/main" id="{4AA9D768-D11F-4ACC-B190-AEA1678A391F}"/>
                </a:ext>
              </a:extLst>
            </p:cNvPr>
            <p:cNvSpPr txBox="1">
              <a:spLocks noChangeArrowheads="1"/>
            </p:cNvSpPr>
            <p:nvPr/>
          </p:nvSpPr>
          <p:spPr bwMode="auto">
            <a:xfrm>
              <a:off x="281940" y="3322320"/>
              <a:ext cx="570738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R="36830" algn="ctr">
                <a:spcAft>
                  <a:spcPts val="0"/>
                </a:spcAft>
              </a:pPr>
              <a:r>
                <a:rPr lang="en-US" sz="1100" dirty="0">
                  <a:effectLst/>
                  <a:latin typeface="Times New Roman" panose="02020603050405020304" pitchFamily="18" charset="0"/>
                  <a:ea typeface="Times New Roman" panose="02020603050405020304" pitchFamily="18" charset="0"/>
                </a:rPr>
                <a:t>Three-Phase SPWM and Output voltage Waveforms</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84641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18</a:t>
            </a:fld>
            <a:endParaRPr lang="en-IN"/>
          </a:p>
        </p:txBody>
      </p:sp>
      <p:sp>
        <p:nvSpPr>
          <p:cNvPr id="2" name="Rectangle 1">
            <a:extLst>
              <a:ext uri="{FF2B5EF4-FFF2-40B4-BE49-F238E27FC236}">
                <a16:creationId xmlns:a16="http://schemas.microsoft.com/office/drawing/2014/main" id="{FE71AC98-F1AF-4918-83DE-F56FA472337E}"/>
              </a:ext>
            </a:extLst>
          </p:cNvPr>
          <p:cNvSpPr>
            <a:spLocks noChangeArrowheads="1"/>
          </p:cNvSpPr>
          <p:nvPr/>
        </p:nvSpPr>
        <p:spPr bwMode="auto">
          <a:xfrm>
            <a:off x="838200" y="650295"/>
            <a:ext cx="1062366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Another STM32 microcontroller board was tested, but the problem persisted.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fourth leg of the inverter was used as an alternative configuration, but the same triangular waveform was observed.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small component between the gate driver input and the SPWM signal source was identified and replaced, but the waveform remained unchanged.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issue indicated that the root cause was deeper, requiring further investigation into signal integrity and gate driver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star connection was made at the capacitors, and waveforms between each phase and the neutral point were analyzed.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One of the phases was significantly different compared to the other phases, and it was connected to Channel 1 Inverter Pin PA7 of the STM32H723ZG microcontroller.</a:t>
            </a:r>
          </a:p>
        </p:txBody>
      </p:sp>
      <p:grpSp>
        <p:nvGrpSpPr>
          <p:cNvPr id="11" name="Group 10">
            <a:extLst>
              <a:ext uri="{FF2B5EF4-FFF2-40B4-BE49-F238E27FC236}">
                <a16:creationId xmlns:a16="http://schemas.microsoft.com/office/drawing/2014/main" id="{EE3B033A-3EBC-4E7E-B816-A4FB07246D5C}"/>
              </a:ext>
            </a:extLst>
          </p:cNvPr>
          <p:cNvGrpSpPr/>
          <p:nvPr/>
        </p:nvGrpSpPr>
        <p:grpSpPr>
          <a:xfrm>
            <a:off x="1787234" y="4141027"/>
            <a:ext cx="9160625" cy="2716973"/>
            <a:chOff x="0" y="0"/>
            <a:chExt cx="6096000" cy="2011680"/>
          </a:xfrm>
        </p:grpSpPr>
        <p:grpSp>
          <p:nvGrpSpPr>
            <p:cNvPr id="12" name="Group 11">
              <a:extLst>
                <a:ext uri="{FF2B5EF4-FFF2-40B4-BE49-F238E27FC236}">
                  <a16:creationId xmlns:a16="http://schemas.microsoft.com/office/drawing/2014/main" id="{87175573-85A1-4D4F-88CC-0B051CD4FE50}"/>
                </a:ext>
              </a:extLst>
            </p:cNvPr>
            <p:cNvGrpSpPr/>
            <p:nvPr/>
          </p:nvGrpSpPr>
          <p:grpSpPr>
            <a:xfrm>
              <a:off x="0" y="0"/>
              <a:ext cx="6010910" cy="1503680"/>
              <a:chOff x="0" y="0"/>
              <a:chExt cx="6010910" cy="1503680"/>
            </a:xfrm>
          </p:grpSpPr>
          <p:pic>
            <p:nvPicPr>
              <p:cNvPr id="14" name="Picture 13">
                <a:extLst>
                  <a:ext uri="{FF2B5EF4-FFF2-40B4-BE49-F238E27FC236}">
                    <a16:creationId xmlns:a16="http://schemas.microsoft.com/office/drawing/2014/main" id="{FED17F21-2190-41ED-A807-D91721D469BC}"/>
                  </a:ext>
                </a:extLst>
              </p:cNvPr>
              <p:cNvPicPr/>
              <p:nvPr/>
            </p:nvPicPr>
            <p:blipFill>
              <a:blip r:embed="rId2"/>
              <a:stretch/>
            </p:blipFill>
            <p:spPr>
              <a:xfrm>
                <a:off x="4251960" y="0"/>
                <a:ext cx="1758950" cy="1449705"/>
              </a:xfrm>
              <a:prstGeom prst="rect">
                <a:avLst/>
              </a:prstGeom>
              <a:ln w="0">
                <a:noFill/>
              </a:ln>
            </p:spPr>
          </p:pic>
          <p:pic>
            <p:nvPicPr>
              <p:cNvPr id="15" name="Picture 14">
                <a:extLst>
                  <a:ext uri="{FF2B5EF4-FFF2-40B4-BE49-F238E27FC236}">
                    <a16:creationId xmlns:a16="http://schemas.microsoft.com/office/drawing/2014/main" id="{8C818B1B-6ABF-4B52-A2A3-1BC6F26680FD}"/>
                  </a:ext>
                </a:extLst>
              </p:cNvPr>
              <p:cNvPicPr/>
              <p:nvPr/>
            </p:nvPicPr>
            <p:blipFill>
              <a:blip r:embed="rId3"/>
              <a:stretch/>
            </p:blipFill>
            <p:spPr>
              <a:xfrm>
                <a:off x="2103120" y="0"/>
                <a:ext cx="1805940" cy="1488440"/>
              </a:xfrm>
              <a:prstGeom prst="rect">
                <a:avLst/>
              </a:prstGeom>
              <a:ln w="0">
                <a:noFill/>
              </a:ln>
            </p:spPr>
          </p:pic>
          <p:pic>
            <p:nvPicPr>
              <p:cNvPr id="16" name="Picture 15">
                <a:extLst>
                  <a:ext uri="{FF2B5EF4-FFF2-40B4-BE49-F238E27FC236}">
                    <a16:creationId xmlns:a16="http://schemas.microsoft.com/office/drawing/2014/main" id="{56A9A4EC-67D5-4C8E-846F-BA342C569ACD}"/>
                  </a:ext>
                </a:extLst>
              </p:cNvPr>
              <p:cNvPicPr/>
              <p:nvPr/>
            </p:nvPicPr>
            <p:blipFill>
              <a:blip r:embed="rId4"/>
              <a:stretch/>
            </p:blipFill>
            <p:spPr>
              <a:xfrm>
                <a:off x="0" y="15240"/>
                <a:ext cx="1805940" cy="1488440"/>
              </a:xfrm>
              <a:prstGeom prst="rect">
                <a:avLst/>
              </a:prstGeom>
              <a:ln w="0">
                <a:noFill/>
              </a:ln>
            </p:spPr>
          </p:pic>
        </p:grpSp>
        <p:sp>
          <p:nvSpPr>
            <p:cNvPr id="13" name="Text Box 2">
              <a:extLst>
                <a:ext uri="{FF2B5EF4-FFF2-40B4-BE49-F238E27FC236}">
                  <a16:creationId xmlns:a16="http://schemas.microsoft.com/office/drawing/2014/main" id="{72B90D31-ACA5-4502-B4B9-FEB8234FE989}"/>
                </a:ext>
              </a:extLst>
            </p:cNvPr>
            <p:cNvSpPr txBox="1">
              <a:spLocks noChangeArrowheads="1"/>
            </p:cNvSpPr>
            <p:nvPr/>
          </p:nvSpPr>
          <p:spPr bwMode="auto">
            <a:xfrm>
              <a:off x="388620" y="1714500"/>
              <a:ext cx="570738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R="36830" algn="ctr">
                <a:spcAft>
                  <a:spcPts val="0"/>
                </a:spcAft>
              </a:pPr>
              <a:r>
                <a:rPr lang="en-US" sz="1100">
                  <a:effectLst/>
                  <a:latin typeface="Times New Roman" panose="02020603050405020304" pitchFamily="18" charset="0"/>
                  <a:ea typeface="Times New Roman" panose="02020603050405020304" pitchFamily="18" charset="0"/>
                </a:rPr>
                <a:t>Figure: 4.2.3 (b) Three-Phase Output Voltage Waveforms (R,Y,B)</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674790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19</a:t>
            </a:fld>
            <a:endParaRPr lang="en-IN"/>
          </a:p>
        </p:txBody>
      </p:sp>
      <p:sp>
        <p:nvSpPr>
          <p:cNvPr id="3" name="Rectangle 2">
            <a:extLst>
              <a:ext uri="{FF2B5EF4-FFF2-40B4-BE49-F238E27FC236}">
                <a16:creationId xmlns:a16="http://schemas.microsoft.com/office/drawing/2014/main" id="{ACEA34F8-A8AF-48B1-BF83-C08E91DDB086}"/>
              </a:ext>
            </a:extLst>
          </p:cNvPr>
          <p:cNvSpPr/>
          <p:nvPr/>
        </p:nvSpPr>
        <p:spPr>
          <a:xfrm>
            <a:off x="631767" y="1079478"/>
            <a:ext cx="5372793" cy="4247317"/>
          </a:xfrm>
          <a:prstGeom prst="rect">
            <a:avLst/>
          </a:prstGeom>
        </p:spPr>
        <p:txBody>
          <a:bodyPr wrap="square">
            <a:spAutoFit/>
          </a:bodyPr>
          <a:lstStyle/>
          <a:p>
            <a:pPr eaLnBrk="0" fontAlgn="base" hangingPunct="0">
              <a:spcBef>
                <a:spcPct val="0"/>
              </a:spcBef>
              <a:spcAft>
                <a:spcPct val="0"/>
              </a:spcAft>
              <a:buFontTx/>
              <a:buChar char="•"/>
            </a:pPr>
            <a:r>
              <a:rPr lang="en-US" altLang="en-US" dirty="0">
                <a:latin typeface="Arial" panose="020B0604020202020204" pitchFamily="34" charset="0"/>
              </a:rPr>
              <a:t>This pin was providing lower voltage-level gate pulses, and even after replacing the STM32 board, the issue remained consistent.</a:t>
            </a:r>
          </a:p>
          <a:p>
            <a:pPr lvl="0" eaLnBrk="0" fontAlgn="base" hangingPunct="0">
              <a:spcBef>
                <a:spcPct val="0"/>
              </a:spcBef>
              <a:spcAft>
                <a:spcPct val="0"/>
              </a:spcAft>
              <a:buFontTx/>
              <a:buChar char="•"/>
            </a:pPr>
            <a:r>
              <a:rPr lang="en-US" altLang="en-US" dirty="0">
                <a:latin typeface="Arial" panose="020B0604020202020204" pitchFamily="34" charset="0"/>
              </a:rPr>
              <a:t>The decision was made to change the Channel 1 Inverter Pin from PA7 to PE9, resulting in a much better sine wave output.</a:t>
            </a:r>
          </a:p>
          <a:p>
            <a:pPr lvl="0" eaLnBrk="0" fontAlgn="base" hangingPunct="0">
              <a:spcBef>
                <a:spcPct val="0"/>
              </a:spcBef>
              <a:spcAft>
                <a:spcPct val="0"/>
              </a:spcAft>
              <a:buFontTx/>
              <a:buChar char="•"/>
            </a:pPr>
            <a:r>
              <a:rPr lang="en-US" altLang="en-US" dirty="0">
                <a:latin typeface="Arial" panose="020B0604020202020204" pitchFamily="34" charset="0"/>
              </a:rPr>
              <a:t>The problem was traced to the PA7 pin, which is interlinked with other internal functionalities of the STM32H723ZG, interfering with PWM pulse generation.</a:t>
            </a:r>
          </a:p>
          <a:p>
            <a:pPr lvl="0" eaLnBrk="0" fontAlgn="base" hangingPunct="0">
              <a:spcBef>
                <a:spcPct val="0"/>
              </a:spcBef>
              <a:spcAft>
                <a:spcPct val="0"/>
              </a:spcAft>
              <a:buFontTx/>
              <a:buChar char="•"/>
            </a:pPr>
            <a:r>
              <a:rPr lang="en-US" altLang="en-US" dirty="0">
                <a:latin typeface="Arial" panose="020B0604020202020204" pitchFamily="34" charset="0"/>
              </a:rPr>
              <a:t>This interference caused the output gate pulses to be unstable and unreliable.</a:t>
            </a:r>
          </a:p>
          <a:p>
            <a:pPr lvl="0" eaLnBrk="0" fontAlgn="base" hangingPunct="0">
              <a:spcBef>
                <a:spcPct val="0"/>
              </a:spcBef>
              <a:spcAft>
                <a:spcPct val="0"/>
              </a:spcAft>
              <a:buFontTx/>
              <a:buChar char="•"/>
            </a:pPr>
            <a:r>
              <a:rPr lang="en-US" altLang="en-US" dirty="0">
                <a:latin typeface="Arial" panose="020B0604020202020204" pitchFamily="34" charset="0"/>
              </a:rPr>
              <a:t>After switching to PE9, the PWM pulses improved, and the output waveform achieved the desired sine wave characteristics. </a:t>
            </a:r>
          </a:p>
        </p:txBody>
      </p:sp>
      <p:grpSp>
        <p:nvGrpSpPr>
          <p:cNvPr id="13" name="Group 12">
            <a:extLst>
              <a:ext uri="{FF2B5EF4-FFF2-40B4-BE49-F238E27FC236}">
                <a16:creationId xmlns:a16="http://schemas.microsoft.com/office/drawing/2014/main" id="{049CC43E-2B6C-4014-B8D5-3C5B7795F3B1}"/>
              </a:ext>
            </a:extLst>
          </p:cNvPr>
          <p:cNvGrpSpPr/>
          <p:nvPr/>
        </p:nvGrpSpPr>
        <p:grpSpPr>
          <a:xfrm>
            <a:off x="6096000" y="1203815"/>
            <a:ext cx="6015644" cy="4112740"/>
            <a:chOff x="-152400" y="1066800"/>
            <a:chExt cx="5760720" cy="3604260"/>
          </a:xfrm>
        </p:grpSpPr>
        <p:pic>
          <p:nvPicPr>
            <p:cNvPr id="14" name="Picture 13">
              <a:extLst>
                <a:ext uri="{FF2B5EF4-FFF2-40B4-BE49-F238E27FC236}">
                  <a16:creationId xmlns:a16="http://schemas.microsoft.com/office/drawing/2014/main" id="{609B1C40-A5EC-4BDA-9D29-356C808F4B79}"/>
                </a:ext>
              </a:extLst>
            </p:cNvPr>
            <p:cNvPicPr/>
            <p:nvPr/>
          </p:nvPicPr>
          <p:blipFill>
            <a:blip r:embed="rId2" cstate="print">
              <a:extLst>
                <a:ext uri="{28A0092B-C50C-407E-A947-70E740481C1C}">
                  <a14:useLocalDpi xmlns:a14="http://schemas.microsoft.com/office/drawing/2010/main" val="0"/>
                </a:ext>
              </a:extLst>
            </a:blip>
            <a:stretch/>
          </p:blipFill>
          <p:spPr>
            <a:xfrm>
              <a:off x="-129540" y="1066800"/>
              <a:ext cx="5737860" cy="3208655"/>
            </a:xfrm>
            <a:prstGeom prst="rect">
              <a:avLst/>
            </a:prstGeom>
            <a:ln w="0">
              <a:noFill/>
            </a:ln>
          </p:spPr>
        </p:pic>
        <p:sp>
          <p:nvSpPr>
            <p:cNvPr id="15" name="Text Box 2">
              <a:extLst>
                <a:ext uri="{FF2B5EF4-FFF2-40B4-BE49-F238E27FC236}">
                  <a16:creationId xmlns:a16="http://schemas.microsoft.com/office/drawing/2014/main" id="{3EFA9AC2-F1A1-4A2B-A1CC-8718DFE1EE54}"/>
                </a:ext>
              </a:extLst>
            </p:cNvPr>
            <p:cNvSpPr txBox="1">
              <a:spLocks noChangeArrowheads="1"/>
            </p:cNvSpPr>
            <p:nvPr/>
          </p:nvSpPr>
          <p:spPr bwMode="auto">
            <a:xfrm>
              <a:off x="-152400" y="4373880"/>
              <a:ext cx="570738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R="36830" algn="ctr">
                <a:spcAft>
                  <a:spcPts val="0"/>
                </a:spcAft>
              </a:pPr>
              <a:r>
                <a:rPr lang="en-US" sz="1100">
                  <a:effectLst/>
                  <a:latin typeface="Times New Roman" panose="02020603050405020304" pitchFamily="18" charset="0"/>
                  <a:ea typeface="Times New Roman" panose="02020603050405020304" pitchFamily="18" charset="0"/>
                </a:rPr>
                <a:t>Figure: 4.2.3 (c) Three-Phase SPWM and Output Voltage Waveforms (R, Y, B)</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805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247F5-5D66-4F3E-BDEE-541AAAA88EAF}"/>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88EB0764-27D8-4E39-8EBC-31742B0D308D}"/>
              </a:ext>
            </a:extLst>
          </p:cNvPr>
          <p:cNvSpPr>
            <a:spLocks noGrp="1"/>
          </p:cNvSpPr>
          <p:nvPr>
            <p:ph type="sldNum" sz="quarter" idx="12"/>
          </p:nvPr>
        </p:nvSpPr>
        <p:spPr/>
        <p:txBody>
          <a:bodyPr/>
          <a:lstStyle/>
          <a:p>
            <a:fld id="{4589B8F1-2473-4A4C-A49C-3171522E99F8}" type="slidenum">
              <a:rPr lang="en-IN" smtClean="0"/>
              <a:t>2</a:t>
            </a:fld>
            <a:endParaRPr lang="en-IN"/>
          </a:p>
        </p:txBody>
      </p:sp>
      <p:sp>
        <p:nvSpPr>
          <p:cNvPr id="4" name="TextBox 3">
            <a:extLst>
              <a:ext uri="{FF2B5EF4-FFF2-40B4-BE49-F238E27FC236}">
                <a16:creationId xmlns:a16="http://schemas.microsoft.com/office/drawing/2014/main" id="{B5E1A1CB-B8D8-4938-88E1-CC2E599ABB14}"/>
              </a:ext>
            </a:extLst>
          </p:cNvPr>
          <p:cNvSpPr txBox="1"/>
          <p:nvPr/>
        </p:nvSpPr>
        <p:spPr>
          <a:xfrm>
            <a:off x="3670663" y="369597"/>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Presentation outline</a:t>
            </a:r>
          </a:p>
        </p:txBody>
      </p:sp>
      <p:sp>
        <p:nvSpPr>
          <p:cNvPr id="5" name="TextBox 4">
            <a:extLst>
              <a:ext uri="{FF2B5EF4-FFF2-40B4-BE49-F238E27FC236}">
                <a16:creationId xmlns:a16="http://schemas.microsoft.com/office/drawing/2014/main" id="{9283FA2F-1F39-4D82-A367-7094C910E26E}"/>
              </a:ext>
            </a:extLst>
          </p:cNvPr>
          <p:cNvSpPr txBox="1"/>
          <p:nvPr/>
        </p:nvSpPr>
        <p:spPr>
          <a:xfrm>
            <a:off x="1492147" y="1180714"/>
            <a:ext cx="5205755"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Abstract</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Objectives of my project</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Hardware Implementation</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Software Implementation</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Methodology</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Testing</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Results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References</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5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20</a:t>
            </a:fld>
            <a:endParaRPr lang="en-IN"/>
          </a:p>
        </p:txBody>
      </p:sp>
      <p:sp>
        <p:nvSpPr>
          <p:cNvPr id="2" name="Rectangle 1">
            <a:extLst>
              <a:ext uri="{FF2B5EF4-FFF2-40B4-BE49-F238E27FC236}">
                <a16:creationId xmlns:a16="http://schemas.microsoft.com/office/drawing/2014/main" id="{DDCA712E-862B-4CB5-BA91-21CE401EB1E7}"/>
              </a:ext>
            </a:extLst>
          </p:cNvPr>
          <p:cNvSpPr>
            <a:spLocks noChangeArrowheads="1"/>
          </p:cNvSpPr>
          <p:nvPr/>
        </p:nvSpPr>
        <p:spPr bwMode="auto">
          <a:xfrm rot="10800000" flipV="1">
            <a:off x="534148" y="700988"/>
            <a:ext cx="553798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When operating the inverter at higher voltage levels, significant disturbances occurred in the PWM pulses generated by the microcontroller.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disturbances caused waveform instability and distortion in the output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PWM pulses deviated from their expected form, failing to maintain consistency and leading to unreliable inverter operation.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primary cause of the disturbance was interference or noise introduced at higher voltage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noise impacted the stability of the gate drive signals, disrupting the precise timing and synchronization needed for accurate PWM signal generation.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distorted PWM pulses are shown in the following figure, highlighting the deviation from the expected waveform.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issue affected the inverter's efficiency and functionality, necessitating careful analysis to identify the source of the disturbance. </a:t>
            </a:r>
          </a:p>
        </p:txBody>
      </p:sp>
      <p:grpSp>
        <p:nvGrpSpPr>
          <p:cNvPr id="10" name="Group 9">
            <a:extLst>
              <a:ext uri="{FF2B5EF4-FFF2-40B4-BE49-F238E27FC236}">
                <a16:creationId xmlns:a16="http://schemas.microsoft.com/office/drawing/2014/main" id="{8892FCFF-0E85-4335-90C7-CD6DE42DE4E0}"/>
              </a:ext>
            </a:extLst>
          </p:cNvPr>
          <p:cNvGrpSpPr/>
          <p:nvPr/>
        </p:nvGrpSpPr>
        <p:grpSpPr>
          <a:xfrm>
            <a:off x="6410818" y="1417320"/>
            <a:ext cx="5418193" cy="4023360"/>
            <a:chOff x="0" y="0"/>
            <a:chExt cx="5745480" cy="3451860"/>
          </a:xfrm>
        </p:grpSpPr>
        <p:pic>
          <p:nvPicPr>
            <p:cNvPr id="11" name="Picture 10">
              <a:extLst>
                <a:ext uri="{FF2B5EF4-FFF2-40B4-BE49-F238E27FC236}">
                  <a16:creationId xmlns:a16="http://schemas.microsoft.com/office/drawing/2014/main" id="{E1C49D4F-8E73-4337-9A44-4ADD2973F831}"/>
                </a:ext>
              </a:extLst>
            </p:cNvPr>
            <p:cNvPicPr/>
            <p:nvPr/>
          </p:nvPicPr>
          <p:blipFill>
            <a:blip r:embed="rId2" cstate="print">
              <a:extLst>
                <a:ext uri="{28A0092B-C50C-407E-A947-70E740481C1C}">
                  <a14:useLocalDpi xmlns:a14="http://schemas.microsoft.com/office/drawing/2010/main" val="0"/>
                </a:ext>
              </a:extLst>
            </a:blip>
            <a:stretch/>
          </p:blipFill>
          <p:spPr>
            <a:xfrm>
              <a:off x="22860" y="0"/>
              <a:ext cx="5722620" cy="3140075"/>
            </a:xfrm>
            <a:prstGeom prst="rect">
              <a:avLst/>
            </a:prstGeom>
            <a:ln w="0">
              <a:noFill/>
            </a:ln>
          </p:spPr>
        </p:pic>
        <p:sp>
          <p:nvSpPr>
            <p:cNvPr id="12" name="Text Box 2">
              <a:extLst>
                <a:ext uri="{FF2B5EF4-FFF2-40B4-BE49-F238E27FC236}">
                  <a16:creationId xmlns:a16="http://schemas.microsoft.com/office/drawing/2014/main" id="{3F5ECA2A-1E16-4826-998D-6BF722038C2B}"/>
                </a:ext>
              </a:extLst>
            </p:cNvPr>
            <p:cNvSpPr txBox="1">
              <a:spLocks noChangeArrowheads="1"/>
            </p:cNvSpPr>
            <p:nvPr/>
          </p:nvSpPr>
          <p:spPr bwMode="auto">
            <a:xfrm>
              <a:off x="0" y="3154680"/>
              <a:ext cx="570738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4.2.3 (d) Three-Phase SPWM pulses at higher voltages</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00057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21</a:t>
            </a:fld>
            <a:endParaRPr lang="en-IN"/>
          </a:p>
        </p:txBody>
      </p:sp>
      <p:sp>
        <p:nvSpPr>
          <p:cNvPr id="3" name="Rectangle 1">
            <a:extLst>
              <a:ext uri="{FF2B5EF4-FFF2-40B4-BE49-F238E27FC236}">
                <a16:creationId xmlns:a16="http://schemas.microsoft.com/office/drawing/2014/main" id="{B153BFBA-8A97-4CA1-ACD6-49DB730E0E8A}"/>
              </a:ext>
            </a:extLst>
          </p:cNvPr>
          <p:cNvSpPr>
            <a:spLocks noChangeArrowheads="1"/>
          </p:cNvSpPr>
          <p:nvPr/>
        </p:nvSpPr>
        <p:spPr bwMode="auto">
          <a:xfrm>
            <a:off x="310552" y="953984"/>
            <a:ext cx="552953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thought the problem might be with the drivers in the inverter stack, as they might not work well at higher voltage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fix this, we decided to try replacing the current drivers with ones that are better suited for high-voltage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These new drivers are designed to give more stable and reliable signals to the gates.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hoped that using these new drivers would reduce the noise and interference affecting the PWM pulses.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goal was to make the system more stable and ensure the inverter works properly, especially at higher voltage levels. </a:t>
            </a:r>
          </a:p>
        </p:txBody>
      </p:sp>
      <p:grpSp>
        <p:nvGrpSpPr>
          <p:cNvPr id="13" name="Group 12">
            <a:extLst>
              <a:ext uri="{FF2B5EF4-FFF2-40B4-BE49-F238E27FC236}">
                <a16:creationId xmlns:a16="http://schemas.microsoft.com/office/drawing/2014/main" id="{4668E9DE-8853-4736-8264-4122353DEABC}"/>
              </a:ext>
            </a:extLst>
          </p:cNvPr>
          <p:cNvGrpSpPr/>
          <p:nvPr/>
        </p:nvGrpSpPr>
        <p:grpSpPr>
          <a:xfrm>
            <a:off x="6351919" y="1240339"/>
            <a:ext cx="5461960" cy="4780899"/>
            <a:chOff x="0" y="0"/>
            <a:chExt cx="3429000" cy="3048000"/>
          </a:xfrm>
        </p:grpSpPr>
        <p:pic>
          <p:nvPicPr>
            <p:cNvPr id="14" name="Picture 13" descr="A green circuit board with orange connectors&#10;&#10;Description automatically generated">
              <a:extLst>
                <a:ext uri="{FF2B5EF4-FFF2-40B4-BE49-F238E27FC236}">
                  <a16:creationId xmlns:a16="http://schemas.microsoft.com/office/drawing/2014/main" id="{AFA9F11E-48E7-44D5-82CE-EE6C29D15A53}"/>
                </a:ext>
              </a:extLst>
            </p:cNvPr>
            <p:cNvPicPr/>
            <p:nvPr/>
          </p:nvPicPr>
          <p:blipFill>
            <a:blip r:embed="rId2" cstate="print">
              <a:extLst>
                <a:ext uri="{28A0092B-C50C-407E-A947-70E740481C1C}">
                  <a14:useLocalDpi xmlns:a14="http://schemas.microsoft.com/office/drawing/2010/main" val="0"/>
                </a:ext>
              </a:extLst>
            </a:blip>
            <a:srcRect l="11214" t="14640" r="15127" b="19449"/>
            <a:stretch/>
          </p:blipFill>
          <p:spPr>
            <a:xfrm>
              <a:off x="411480" y="0"/>
              <a:ext cx="2552700" cy="2632075"/>
            </a:xfrm>
            <a:prstGeom prst="rect">
              <a:avLst/>
            </a:prstGeom>
            <a:ln w="0">
              <a:noFill/>
            </a:ln>
          </p:spPr>
        </p:pic>
        <p:sp>
          <p:nvSpPr>
            <p:cNvPr id="15" name="Text Box 2">
              <a:extLst>
                <a:ext uri="{FF2B5EF4-FFF2-40B4-BE49-F238E27FC236}">
                  <a16:creationId xmlns:a16="http://schemas.microsoft.com/office/drawing/2014/main" id="{FB8D1884-0C61-469C-B4FF-28CDABD07471}"/>
                </a:ext>
              </a:extLst>
            </p:cNvPr>
            <p:cNvSpPr txBox="1">
              <a:spLocks noChangeArrowheads="1"/>
            </p:cNvSpPr>
            <p:nvPr/>
          </p:nvSpPr>
          <p:spPr bwMode="auto">
            <a:xfrm>
              <a:off x="0" y="2750820"/>
              <a:ext cx="342900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New Half Bridge Drives</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91141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22</a:t>
            </a:fld>
            <a:endParaRPr lang="en-IN"/>
          </a:p>
        </p:txBody>
      </p:sp>
      <p:sp>
        <p:nvSpPr>
          <p:cNvPr id="2" name="Rectangle 1">
            <a:extLst>
              <a:ext uri="{FF2B5EF4-FFF2-40B4-BE49-F238E27FC236}">
                <a16:creationId xmlns:a16="http://schemas.microsoft.com/office/drawing/2014/main" id="{7E27BFC4-2211-4EA2-A760-55E7B73AF4CF}"/>
              </a:ext>
            </a:extLst>
          </p:cNvPr>
          <p:cNvSpPr>
            <a:spLocks noChangeArrowheads="1"/>
          </p:cNvSpPr>
          <p:nvPr/>
        </p:nvSpPr>
        <p:spPr bwMode="auto">
          <a:xfrm rot="10800000" flipV="1">
            <a:off x="530288" y="612845"/>
            <a:ext cx="588713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connected the SPWM pulses to the input of the new drivers and provided an auxiliary voltage of 15V.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output pins were connected to an oscilloscope to check the signals, but no pulses were observed initially, even though the input was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double-checked all the connections between the output pins to ensure they were wired properly.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extensive troubleshooting, we contacted the manufacturers for clarification.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They explained that the driver has a feature that prevents the output from activating unless it is connected to an IGBT switch.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design ensures the driver operates only when properly connected to a load, like an IGBT, which is crucial for the inverter's proper functioning.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latin typeface="Arial" panose="020B0604020202020204" pitchFamily="34" charset="0"/>
              </a:rPr>
              <a:t>After checking the connectivity and giving small inputs we configured the pins.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Once the driver was connected to the IGBT, the output pulses were generated as expected. </a:t>
            </a:r>
          </a:p>
        </p:txBody>
      </p:sp>
      <p:grpSp>
        <p:nvGrpSpPr>
          <p:cNvPr id="10" name="Group 9">
            <a:extLst>
              <a:ext uri="{FF2B5EF4-FFF2-40B4-BE49-F238E27FC236}">
                <a16:creationId xmlns:a16="http://schemas.microsoft.com/office/drawing/2014/main" id="{0F1C4B6D-7891-47C9-AF2B-4CB72AD4DB15}"/>
              </a:ext>
            </a:extLst>
          </p:cNvPr>
          <p:cNvGrpSpPr/>
          <p:nvPr/>
        </p:nvGrpSpPr>
        <p:grpSpPr>
          <a:xfrm>
            <a:off x="6309361" y="790418"/>
            <a:ext cx="5913099" cy="5856878"/>
            <a:chOff x="0" y="-210795"/>
            <a:chExt cx="6065127" cy="5941035"/>
          </a:xfrm>
        </p:grpSpPr>
        <p:grpSp>
          <p:nvGrpSpPr>
            <p:cNvPr id="11" name="Group 10">
              <a:extLst>
                <a:ext uri="{FF2B5EF4-FFF2-40B4-BE49-F238E27FC236}">
                  <a16:creationId xmlns:a16="http://schemas.microsoft.com/office/drawing/2014/main" id="{0D8D045E-F95D-4B29-B5BF-B71FAA040DF4}"/>
                </a:ext>
              </a:extLst>
            </p:cNvPr>
            <p:cNvGrpSpPr/>
            <p:nvPr/>
          </p:nvGrpSpPr>
          <p:grpSpPr>
            <a:xfrm>
              <a:off x="0" y="-210795"/>
              <a:ext cx="6065127" cy="5778855"/>
              <a:chOff x="0" y="-250923"/>
              <a:chExt cx="8669878" cy="6878937"/>
            </a:xfrm>
          </p:grpSpPr>
          <p:sp>
            <p:nvSpPr>
              <p:cNvPr id="16" name="TextBox 27">
                <a:extLst>
                  <a:ext uri="{FF2B5EF4-FFF2-40B4-BE49-F238E27FC236}">
                    <a16:creationId xmlns:a16="http://schemas.microsoft.com/office/drawing/2014/main" id="{1A2480C7-2386-471D-86CC-5D9A3203B5A1}"/>
                  </a:ext>
                </a:extLst>
              </p:cNvPr>
              <p:cNvSpPr/>
              <p:nvPr/>
            </p:nvSpPr>
            <p:spPr>
              <a:xfrm>
                <a:off x="6704540" y="6259249"/>
                <a:ext cx="1050579"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dirty="0">
                    <a:solidFill>
                      <a:srgbClr val="000000"/>
                    </a:solidFill>
                    <a:effectLst/>
                    <a:ea typeface="Times New Roman" panose="02020603050405020304" pitchFamily="18" charset="0"/>
                    <a:cs typeface="Times New Roman" panose="02020603050405020304" pitchFamily="18" charset="0"/>
                  </a:rPr>
                  <a:t>GND</a:t>
                </a:r>
                <a:endParaRPr lang="en-IN" sz="1200" dirty="0">
                  <a:effectLst/>
                  <a:latin typeface="Times New Roman" panose="02020603050405020304" pitchFamily="18" charset="0"/>
                  <a:ea typeface="Times New Roman" panose="02020603050405020304" pitchFamily="18" charset="0"/>
                </a:endParaRPr>
              </a:p>
            </p:txBody>
          </p:sp>
          <p:grpSp>
            <p:nvGrpSpPr>
              <p:cNvPr id="17" name="Group 16">
                <a:extLst>
                  <a:ext uri="{FF2B5EF4-FFF2-40B4-BE49-F238E27FC236}">
                    <a16:creationId xmlns:a16="http://schemas.microsoft.com/office/drawing/2014/main" id="{93DA0F0F-9032-4357-ABA3-9458DAD2DCE3}"/>
                  </a:ext>
                </a:extLst>
              </p:cNvPr>
              <p:cNvGrpSpPr/>
              <p:nvPr/>
            </p:nvGrpSpPr>
            <p:grpSpPr>
              <a:xfrm>
                <a:off x="0" y="-250923"/>
                <a:ext cx="8669878" cy="6394683"/>
                <a:chOff x="0" y="-250923"/>
                <a:chExt cx="8669878" cy="6394683"/>
              </a:xfrm>
            </p:grpSpPr>
            <p:pic>
              <p:nvPicPr>
                <p:cNvPr id="19" name="Picture 18" descr="A green circuit board with orange connectors&#10;&#10;Description automatically generated">
                  <a:extLst>
                    <a:ext uri="{FF2B5EF4-FFF2-40B4-BE49-F238E27FC236}">
                      <a16:creationId xmlns:a16="http://schemas.microsoft.com/office/drawing/2014/main" id="{7B2A6AA4-3E45-4FB6-9958-D5BD5EA8014F}"/>
                    </a:ext>
                  </a:extLst>
                </p:cNvPr>
                <p:cNvPicPr/>
                <p:nvPr/>
              </p:nvPicPr>
              <p:blipFill>
                <a:blip r:embed="rId2"/>
                <a:srcRect l="11214" t="14640" r="15127" b="19449"/>
                <a:stretch/>
              </p:blipFill>
              <p:spPr>
                <a:xfrm>
                  <a:off x="0" y="815040"/>
                  <a:ext cx="3815640" cy="4552560"/>
                </a:xfrm>
                <a:prstGeom prst="rect">
                  <a:avLst/>
                </a:prstGeom>
                <a:ln w="0">
                  <a:noFill/>
                </a:ln>
              </p:spPr>
            </p:pic>
            <p:cxnSp>
              <p:nvCxnSpPr>
                <p:cNvPr id="20" name="Connector: Elbow 19">
                  <a:extLst>
                    <a:ext uri="{FF2B5EF4-FFF2-40B4-BE49-F238E27FC236}">
                      <a16:creationId xmlns:a16="http://schemas.microsoft.com/office/drawing/2014/main" id="{B3228C0B-7500-499F-90BA-8F110BDE2801}"/>
                    </a:ext>
                  </a:extLst>
                </p:cNvPr>
                <p:cNvCxnSpPr/>
                <p:nvPr/>
              </p:nvCxnSpPr>
              <p:spPr>
                <a:xfrm>
                  <a:off x="1907640" y="5368320"/>
                  <a:ext cx="3647520" cy="224640"/>
                </a:xfrm>
                <a:prstGeom prst="bentConnector3">
                  <a:avLst>
                    <a:gd name="adj1" fmla="val 50004"/>
                  </a:avLst>
                </a:prstGeom>
                <a:ln w="38100">
                  <a:solidFill>
                    <a:srgbClr val="ED7D31"/>
                  </a:solidFill>
                  <a:round/>
                  <a:tailEnd type="triangle" w="med" len="med"/>
                </a:ln>
              </p:spPr>
            </p:cxnSp>
            <p:grpSp>
              <p:nvGrpSpPr>
                <p:cNvPr id="21" name="Group 20">
                  <a:extLst>
                    <a:ext uri="{FF2B5EF4-FFF2-40B4-BE49-F238E27FC236}">
                      <a16:creationId xmlns:a16="http://schemas.microsoft.com/office/drawing/2014/main" id="{20E7774B-6471-4560-81FA-FA32694CED70}"/>
                    </a:ext>
                  </a:extLst>
                </p:cNvPr>
                <p:cNvGrpSpPr/>
                <p:nvPr/>
              </p:nvGrpSpPr>
              <p:grpSpPr>
                <a:xfrm>
                  <a:off x="5554800" y="4640760"/>
                  <a:ext cx="2817000" cy="1100160"/>
                  <a:chOff x="5554800" y="4640760"/>
                  <a:chExt cx="2817000" cy="1100160"/>
                </a:xfrm>
              </p:grpSpPr>
              <p:sp>
                <p:nvSpPr>
                  <p:cNvPr id="31" name="Rectangle 30">
                    <a:extLst>
                      <a:ext uri="{FF2B5EF4-FFF2-40B4-BE49-F238E27FC236}">
                        <a16:creationId xmlns:a16="http://schemas.microsoft.com/office/drawing/2014/main" id="{4E1D6E4B-DDE2-4473-9EF4-F4EE65F64350}"/>
                      </a:ext>
                    </a:extLst>
                  </p:cNvPr>
                  <p:cNvSpPr/>
                  <p:nvPr/>
                </p:nvSpPr>
                <p:spPr>
                  <a:xfrm>
                    <a:off x="5554800" y="4640760"/>
                    <a:ext cx="2817000" cy="1100160"/>
                  </a:xfrm>
                  <a:prstGeom prst="rect">
                    <a:avLst/>
                  </a:prstGeom>
                  <a:noFill/>
                  <a:ln w="19050">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2" name="Flowchart: Connector 31">
                    <a:extLst>
                      <a:ext uri="{FF2B5EF4-FFF2-40B4-BE49-F238E27FC236}">
                        <a16:creationId xmlns:a16="http://schemas.microsoft.com/office/drawing/2014/main" id="{C4CA8ECD-779E-480F-B59B-912482286574}"/>
                      </a:ext>
                    </a:extLst>
                  </p:cNvPr>
                  <p:cNvSpPr/>
                  <p:nvPr/>
                </p:nvSpPr>
                <p:spPr>
                  <a:xfrm>
                    <a:off x="572436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3" name="Flowchart: Connector 32">
                    <a:extLst>
                      <a:ext uri="{FF2B5EF4-FFF2-40B4-BE49-F238E27FC236}">
                        <a16:creationId xmlns:a16="http://schemas.microsoft.com/office/drawing/2014/main" id="{CBBFCD36-C57F-441A-BEEE-60D43E46A736}"/>
                      </a:ext>
                    </a:extLst>
                  </p:cNvPr>
                  <p:cNvSpPr/>
                  <p:nvPr/>
                </p:nvSpPr>
                <p:spPr>
                  <a:xfrm>
                    <a:off x="608976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4" name="Flowchart: Connector 33">
                    <a:extLst>
                      <a:ext uri="{FF2B5EF4-FFF2-40B4-BE49-F238E27FC236}">
                        <a16:creationId xmlns:a16="http://schemas.microsoft.com/office/drawing/2014/main" id="{959FA323-7893-4127-B43F-231D829DEF7C}"/>
                      </a:ext>
                    </a:extLst>
                  </p:cNvPr>
                  <p:cNvSpPr/>
                  <p:nvPr/>
                </p:nvSpPr>
                <p:spPr>
                  <a:xfrm>
                    <a:off x="645588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5" name="Flowchart: Connector 34">
                    <a:extLst>
                      <a:ext uri="{FF2B5EF4-FFF2-40B4-BE49-F238E27FC236}">
                        <a16:creationId xmlns:a16="http://schemas.microsoft.com/office/drawing/2014/main" id="{37F92A09-5DC7-47D5-ADCB-C7933C3BA8BC}"/>
                      </a:ext>
                    </a:extLst>
                  </p:cNvPr>
                  <p:cNvSpPr/>
                  <p:nvPr/>
                </p:nvSpPr>
                <p:spPr>
                  <a:xfrm>
                    <a:off x="682128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6" name="Flowchart: Connector 35">
                    <a:extLst>
                      <a:ext uri="{FF2B5EF4-FFF2-40B4-BE49-F238E27FC236}">
                        <a16:creationId xmlns:a16="http://schemas.microsoft.com/office/drawing/2014/main" id="{4F71DD6B-2570-4772-9D7B-9B648800990C}"/>
                      </a:ext>
                    </a:extLst>
                  </p:cNvPr>
                  <p:cNvSpPr/>
                  <p:nvPr/>
                </p:nvSpPr>
                <p:spPr>
                  <a:xfrm>
                    <a:off x="719460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7" name="Flowchart: Connector 36">
                    <a:extLst>
                      <a:ext uri="{FF2B5EF4-FFF2-40B4-BE49-F238E27FC236}">
                        <a16:creationId xmlns:a16="http://schemas.microsoft.com/office/drawing/2014/main" id="{E69E569F-80BC-47A2-B166-FD60F8CD17EB}"/>
                      </a:ext>
                    </a:extLst>
                  </p:cNvPr>
                  <p:cNvSpPr/>
                  <p:nvPr/>
                </p:nvSpPr>
                <p:spPr>
                  <a:xfrm>
                    <a:off x="756000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8" name="Flowchart: Connector 37">
                    <a:extLst>
                      <a:ext uri="{FF2B5EF4-FFF2-40B4-BE49-F238E27FC236}">
                        <a16:creationId xmlns:a16="http://schemas.microsoft.com/office/drawing/2014/main" id="{5DF08C0D-B2EF-4080-AE75-CE0B3FB009AA}"/>
                      </a:ext>
                    </a:extLst>
                  </p:cNvPr>
                  <p:cNvSpPr/>
                  <p:nvPr/>
                </p:nvSpPr>
                <p:spPr>
                  <a:xfrm>
                    <a:off x="7926120" y="483660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39" name="Flowchart: Connector 38">
                    <a:extLst>
                      <a:ext uri="{FF2B5EF4-FFF2-40B4-BE49-F238E27FC236}">
                        <a16:creationId xmlns:a16="http://schemas.microsoft.com/office/drawing/2014/main" id="{EC3C9B96-C8D9-4D0F-B5C3-DB36299B829B}"/>
                      </a:ext>
                    </a:extLst>
                  </p:cNvPr>
                  <p:cNvSpPr/>
                  <p:nvPr/>
                </p:nvSpPr>
                <p:spPr>
                  <a:xfrm>
                    <a:off x="572436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0" name="Flowchart: Connector 39">
                    <a:extLst>
                      <a:ext uri="{FF2B5EF4-FFF2-40B4-BE49-F238E27FC236}">
                        <a16:creationId xmlns:a16="http://schemas.microsoft.com/office/drawing/2014/main" id="{0E47C09C-6840-4D55-9613-90E19FAAB6D9}"/>
                      </a:ext>
                    </a:extLst>
                  </p:cNvPr>
                  <p:cNvSpPr/>
                  <p:nvPr/>
                </p:nvSpPr>
                <p:spPr>
                  <a:xfrm>
                    <a:off x="608976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1" name="Flowchart: Connector 40">
                    <a:extLst>
                      <a:ext uri="{FF2B5EF4-FFF2-40B4-BE49-F238E27FC236}">
                        <a16:creationId xmlns:a16="http://schemas.microsoft.com/office/drawing/2014/main" id="{ACF2DF64-0221-4153-AD2B-15400385185C}"/>
                      </a:ext>
                    </a:extLst>
                  </p:cNvPr>
                  <p:cNvSpPr/>
                  <p:nvPr/>
                </p:nvSpPr>
                <p:spPr>
                  <a:xfrm>
                    <a:off x="645588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2" name="Flowchart: Connector 41">
                    <a:extLst>
                      <a:ext uri="{FF2B5EF4-FFF2-40B4-BE49-F238E27FC236}">
                        <a16:creationId xmlns:a16="http://schemas.microsoft.com/office/drawing/2014/main" id="{F7D7A5E2-6248-46E7-8B36-176E6EE2FD52}"/>
                      </a:ext>
                    </a:extLst>
                  </p:cNvPr>
                  <p:cNvSpPr/>
                  <p:nvPr/>
                </p:nvSpPr>
                <p:spPr>
                  <a:xfrm>
                    <a:off x="682128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3" name="Flowchart: Connector 42">
                    <a:extLst>
                      <a:ext uri="{FF2B5EF4-FFF2-40B4-BE49-F238E27FC236}">
                        <a16:creationId xmlns:a16="http://schemas.microsoft.com/office/drawing/2014/main" id="{220209F9-6DBB-4103-BE28-4E836DAE9A4C}"/>
                      </a:ext>
                    </a:extLst>
                  </p:cNvPr>
                  <p:cNvSpPr/>
                  <p:nvPr/>
                </p:nvSpPr>
                <p:spPr>
                  <a:xfrm>
                    <a:off x="719460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4" name="Flowchart: Connector 43">
                    <a:extLst>
                      <a:ext uri="{FF2B5EF4-FFF2-40B4-BE49-F238E27FC236}">
                        <a16:creationId xmlns:a16="http://schemas.microsoft.com/office/drawing/2014/main" id="{F00FA016-8C42-4FE2-89F5-EF4872910108}"/>
                      </a:ext>
                    </a:extLst>
                  </p:cNvPr>
                  <p:cNvSpPr/>
                  <p:nvPr/>
                </p:nvSpPr>
                <p:spPr>
                  <a:xfrm>
                    <a:off x="756000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sp>
                <p:nvSpPr>
                  <p:cNvPr id="45" name="Flowchart: Connector 44">
                    <a:extLst>
                      <a:ext uri="{FF2B5EF4-FFF2-40B4-BE49-F238E27FC236}">
                        <a16:creationId xmlns:a16="http://schemas.microsoft.com/office/drawing/2014/main" id="{0C9D7F43-5DA6-428C-BB9A-7F107D4DE2B2}"/>
                      </a:ext>
                    </a:extLst>
                  </p:cNvPr>
                  <p:cNvSpPr/>
                  <p:nvPr/>
                </p:nvSpPr>
                <p:spPr>
                  <a:xfrm>
                    <a:off x="7926120" y="5279760"/>
                    <a:ext cx="195120" cy="223200"/>
                  </a:xfrm>
                  <a:prstGeom prst="flowChartConnector">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en-IN"/>
                  </a:p>
                </p:txBody>
              </p:sp>
            </p:grpSp>
            <p:sp>
              <p:nvSpPr>
                <p:cNvPr id="22" name="Left Brace 21">
                  <a:extLst>
                    <a:ext uri="{FF2B5EF4-FFF2-40B4-BE49-F238E27FC236}">
                      <a16:creationId xmlns:a16="http://schemas.microsoft.com/office/drawing/2014/main" id="{3DC8C80C-EBF1-4E23-8F3A-18DD96FC4174}"/>
                    </a:ext>
                  </a:extLst>
                </p:cNvPr>
                <p:cNvSpPr/>
                <p:nvPr/>
              </p:nvSpPr>
              <p:spPr>
                <a:xfrm rot="5400000">
                  <a:off x="7426800" y="3933000"/>
                  <a:ext cx="364680" cy="829800"/>
                </a:xfrm>
                <a:prstGeom prst="leftBrace">
                  <a:avLst>
                    <a:gd name="adj1" fmla="val 8333"/>
                    <a:gd name="adj2" fmla="val 50000"/>
                  </a:avLst>
                </a:prstGeom>
                <a:noFill/>
                <a:ln w="38100">
                  <a:solidFill>
                    <a:srgbClr val="ED7D31"/>
                  </a:solidFill>
                </a:ln>
              </p:spPr>
              <p:style>
                <a:lnRef idx="1">
                  <a:schemeClr val="accent2"/>
                </a:lnRef>
                <a:fillRef idx="0">
                  <a:schemeClr val="accent2"/>
                </a:fillRef>
                <a:effectRef idx="0">
                  <a:schemeClr val="accent2"/>
                </a:effectRef>
                <a:fontRef idx="minor"/>
              </p:style>
              <p:txBody>
                <a:bodyPr lIns="90000" tIns="45000" rIns="90000" bIns="45000" anchor="ctr">
                  <a:noAutofit/>
                </a:bodyPr>
                <a:lstStyle/>
                <a:p>
                  <a:endParaRPr lang="en-IN"/>
                </a:p>
              </p:txBody>
            </p:sp>
            <p:sp>
              <p:nvSpPr>
                <p:cNvPr id="23" name="Left Brace 22">
                  <a:extLst>
                    <a:ext uri="{FF2B5EF4-FFF2-40B4-BE49-F238E27FC236}">
                      <a16:creationId xmlns:a16="http://schemas.microsoft.com/office/drawing/2014/main" id="{A426B5EE-250E-4C5F-A22F-0F655C3D4E2A}"/>
                    </a:ext>
                  </a:extLst>
                </p:cNvPr>
                <p:cNvSpPr/>
                <p:nvPr/>
              </p:nvSpPr>
              <p:spPr>
                <a:xfrm rot="5400000">
                  <a:off x="6148800" y="4107240"/>
                  <a:ext cx="364680" cy="481320"/>
                </a:xfrm>
                <a:prstGeom prst="leftBrace">
                  <a:avLst>
                    <a:gd name="adj1" fmla="val 8333"/>
                    <a:gd name="adj2" fmla="val 50000"/>
                  </a:avLst>
                </a:prstGeom>
                <a:noFill/>
                <a:ln w="38100">
                  <a:solidFill>
                    <a:srgbClr val="ED7D31"/>
                  </a:solidFill>
                </a:ln>
              </p:spPr>
              <p:style>
                <a:lnRef idx="1">
                  <a:schemeClr val="accent2"/>
                </a:lnRef>
                <a:fillRef idx="0">
                  <a:schemeClr val="accent2"/>
                </a:fillRef>
                <a:effectRef idx="0">
                  <a:schemeClr val="accent2"/>
                </a:effectRef>
                <a:fontRef idx="minor"/>
              </p:style>
              <p:txBody>
                <a:bodyPr lIns="90000" tIns="45000" rIns="90000" bIns="45000" anchor="ctr">
                  <a:noAutofit/>
                </a:bodyPr>
                <a:lstStyle/>
                <a:p>
                  <a:endParaRPr lang="en-IN"/>
                </a:p>
              </p:txBody>
            </p:sp>
            <p:sp>
              <p:nvSpPr>
                <p:cNvPr id="24" name="Left Brace 23">
                  <a:extLst>
                    <a:ext uri="{FF2B5EF4-FFF2-40B4-BE49-F238E27FC236}">
                      <a16:creationId xmlns:a16="http://schemas.microsoft.com/office/drawing/2014/main" id="{483CDF69-D6C8-4898-9FF0-86F039CE4C26}"/>
                    </a:ext>
                  </a:extLst>
                </p:cNvPr>
                <p:cNvSpPr/>
                <p:nvPr/>
              </p:nvSpPr>
              <p:spPr>
                <a:xfrm rot="16200000">
                  <a:off x="6968160" y="4990680"/>
                  <a:ext cx="364680" cy="1941480"/>
                </a:xfrm>
                <a:prstGeom prst="leftBrace">
                  <a:avLst>
                    <a:gd name="adj1" fmla="val 8333"/>
                    <a:gd name="adj2" fmla="val 50000"/>
                  </a:avLst>
                </a:prstGeom>
                <a:noFill/>
                <a:ln w="38100">
                  <a:solidFill>
                    <a:srgbClr val="ED7D31"/>
                  </a:solidFill>
                </a:ln>
              </p:spPr>
              <p:style>
                <a:lnRef idx="1">
                  <a:schemeClr val="accent2"/>
                </a:lnRef>
                <a:fillRef idx="0">
                  <a:schemeClr val="accent2"/>
                </a:fillRef>
                <a:effectRef idx="0">
                  <a:schemeClr val="accent2"/>
                </a:effectRef>
                <a:fontRef idx="minor"/>
              </p:style>
              <p:txBody>
                <a:bodyPr lIns="90000" tIns="45000" rIns="90000" bIns="45000" anchor="ctr">
                  <a:noAutofit/>
                </a:bodyPr>
                <a:lstStyle/>
                <a:p>
                  <a:endParaRPr lang="en-IN"/>
                </a:p>
              </p:txBody>
            </p:sp>
            <p:sp>
              <p:nvSpPr>
                <p:cNvPr id="25" name="TextBox 25">
                  <a:extLst>
                    <a:ext uri="{FF2B5EF4-FFF2-40B4-BE49-F238E27FC236}">
                      <a16:creationId xmlns:a16="http://schemas.microsoft.com/office/drawing/2014/main" id="{DAC30F19-37EE-4D68-B287-AC3BB7890ABE}"/>
                    </a:ext>
                  </a:extLst>
                </p:cNvPr>
                <p:cNvSpPr/>
                <p:nvPr/>
              </p:nvSpPr>
              <p:spPr>
                <a:xfrm>
                  <a:off x="5876221" y="3575379"/>
                  <a:ext cx="1026065"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dirty="0">
                      <a:solidFill>
                        <a:srgbClr val="000000"/>
                      </a:solidFill>
                      <a:effectLst/>
                      <a:ea typeface="Times New Roman" panose="02020603050405020304" pitchFamily="18" charset="0"/>
                      <a:cs typeface="Times New Roman" panose="02020603050405020304" pitchFamily="18" charset="0"/>
                    </a:rPr>
                    <a:t>BP,TP</a:t>
                  </a:r>
                  <a:endParaRPr lang="en-IN" sz="1200" dirty="0">
                    <a:effectLst/>
                    <a:latin typeface="Times New Roman" panose="02020603050405020304" pitchFamily="18" charset="0"/>
                    <a:ea typeface="Times New Roman" panose="02020603050405020304" pitchFamily="18" charset="0"/>
                  </a:endParaRPr>
                </a:p>
              </p:txBody>
            </p:sp>
            <p:sp>
              <p:nvSpPr>
                <p:cNvPr id="26" name="TextBox 26">
                  <a:extLst>
                    <a:ext uri="{FF2B5EF4-FFF2-40B4-BE49-F238E27FC236}">
                      <a16:creationId xmlns:a16="http://schemas.microsoft.com/office/drawing/2014/main" id="{43784075-6DAC-4DBA-9B56-BE9CC7A147E8}"/>
                    </a:ext>
                  </a:extLst>
                </p:cNvPr>
                <p:cNvSpPr/>
                <p:nvPr/>
              </p:nvSpPr>
              <p:spPr>
                <a:xfrm>
                  <a:off x="6840360" y="3559982"/>
                  <a:ext cx="1829518" cy="36396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dirty="0">
                      <a:solidFill>
                        <a:srgbClr val="000000"/>
                      </a:solidFill>
                      <a:effectLst/>
                      <a:ea typeface="Times New Roman" panose="02020603050405020304" pitchFamily="18" charset="0"/>
                      <a:cs typeface="Times New Roman" panose="02020603050405020304" pitchFamily="18" charset="0"/>
                    </a:rPr>
                    <a:t>15 v input</a:t>
                  </a:r>
                  <a:endParaRPr lang="en-IN" sz="1200" dirty="0">
                    <a:effectLst/>
                    <a:latin typeface="Times New Roman" panose="02020603050405020304" pitchFamily="18" charset="0"/>
                    <a:ea typeface="Times New Roman" panose="02020603050405020304" pitchFamily="18" charset="0"/>
                  </a:endParaRPr>
                </a:p>
              </p:txBody>
            </p:sp>
            <p:sp>
              <p:nvSpPr>
                <p:cNvPr id="27" name="TextBox 28">
                  <a:extLst>
                    <a:ext uri="{FF2B5EF4-FFF2-40B4-BE49-F238E27FC236}">
                      <a16:creationId xmlns:a16="http://schemas.microsoft.com/office/drawing/2014/main" id="{ACF7F447-6D4E-4423-B7F7-E35E2F6A515A}"/>
                    </a:ext>
                  </a:extLst>
                </p:cNvPr>
                <p:cNvSpPr/>
                <p:nvPr/>
              </p:nvSpPr>
              <p:spPr>
                <a:xfrm>
                  <a:off x="852059" y="406415"/>
                  <a:ext cx="848020"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a:solidFill>
                        <a:srgbClr val="000000"/>
                      </a:solidFill>
                      <a:effectLst/>
                      <a:ea typeface="Times New Roman" panose="02020603050405020304" pitchFamily="18" charset="0"/>
                      <a:cs typeface="Times New Roman" panose="02020603050405020304" pitchFamily="18" charset="0"/>
                    </a:rPr>
                    <a:t>E,G,_,C</a:t>
                  </a:r>
                  <a:endParaRPr lang="en-IN" sz="1200">
                    <a:effectLst/>
                    <a:latin typeface="Times New Roman" panose="02020603050405020304" pitchFamily="18" charset="0"/>
                    <a:ea typeface="Times New Roman" panose="02020603050405020304" pitchFamily="18" charset="0"/>
                  </a:endParaRPr>
                </a:p>
              </p:txBody>
            </p:sp>
            <p:sp>
              <p:nvSpPr>
                <p:cNvPr id="28" name="TextBox 29">
                  <a:extLst>
                    <a:ext uri="{FF2B5EF4-FFF2-40B4-BE49-F238E27FC236}">
                      <a16:creationId xmlns:a16="http://schemas.microsoft.com/office/drawing/2014/main" id="{45423809-A029-458C-8B9F-7DDC72BE8330}"/>
                    </a:ext>
                  </a:extLst>
                </p:cNvPr>
                <p:cNvSpPr/>
                <p:nvPr/>
              </p:nvSpPr>
              <p:spPr>
                <a:xfrm>
                  <a:off x="2145807" y="445653"/>
                  <a:ext cx="848655"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a:solidFill>
                        <a:srgbClr val="000000"/>
                      </a:solidFill>
                      <a:effectLst/>
                      <a:ea typeface="Times New Roman" panose="02020603050405020304" pitchFamily="18" charset="0"/>
                      <a:cs typeface="Times New Roman" panose="02020603050405020304" pitchFamily="18" charset="0"/>
                    </a:rPr>
                    <a:t>E,G,_,C</a:t>
                  </a:r>
                  <a:endParaRPr lang="en-IN" sz="1200">
                    <a:effectLst/>
                    <a:latin typeface="Times New Roman" panose="02020603050405020304" pitchFamily="18" charset="0"/>
                    <a:ea typeface="Times New Roman" panose="02020603050405020304" pitchFamily="18" charset="0"/>
                  </a:endParaRPr>
                </a:p>
              </p:txBody>
            </p:sp>
            <p:sp>
              <p:nvSpPr>
                <p:cNvPr id="29" name="TextBox 30">
                  <a:extLst>
                    <a:ext uri="{FF2B5EF4-FFF2-40B4-BE49-F238E27FC236}">
                      <a16:creationId xmlns:a16="http://schemas.microsoft.com/office/drawing/2014/main" id="{5E11F9AE-F45E-416C-A8DA-53B4C42F4191}"/>
                    </a:ext>
                  </a:extLst>
                </p:cNvPr>
                <p:cNvSpPr/>
                <p:nvPr/>
              </p:nvSpPr>
              <p:spPr>
                <a:xfrm>
                  <a:off x="796121" y="-250923"/>
                  <a:ext cx="1190920"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dirty="0">
                      <a:solidFill>
                        <a:srgbClr val="000000"/>
                      </a:solidFill>
                      <a:effectLst/>
                      <a:ea typeface="Times New Roman" panose="02020603050405020304" pitchFamily="18" charset="0"/>
                      <a:cs typeface="Times New Roman" panose="02020603050405020304" pitchFamily="18" charset="0"/>
                    </a:rPr>
                    <a:t>Top Switch</a:t>
                  </a:r>
                  <a:endParaRPr lang="en-IN" sz="1200" dirty="0">
                    <a:effectLst/>
                    <a:latin typeface="Times New Roman" panose="02020603050405020304" pitchFamily="18" charset="0"/>
                    <a:ea typeface="Times New Roman" panose="02020603050405020304" pitchFamily="18" charset="0"/>
                  </a:endParaRPr>
                </a:p>
              </p:txBody>
            </p:sp>
            <p:sp>
              <p:nvSpPr>
                <p:cNvPr id="30" name="TextBox 31">
                  <a:extLst>
                    <a:ext uri="{FF2B5EF4-FFF2-40B4-BE49-F238E27FC236}">
                      <a16:creationId xmlns:a16="http://schemas.microsoft.com/office/drawing/2014/main" id="{77664359-8B5B-4238-B0B1-2A62BA9A28DE}"/>
                    </a:ext>
                  </a:extLst>
                </p:cNvPr>
                <p:cNvSpPr/>
                <p:nvPr/>
              </p:nvSpPr>
              <p:spPr>
                <a:xfrm>
                  <a:off x="2075743" y="-242713"/>
                  <a:ext cx="1561760"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dirty="0">
                      <a:solidFill>
                        <a:srgbClr val="000000"/>
                      </a:solidFill>
                      <a:effectLst/>
                      <a:ea typeface="Times New Roman" panose="02020603050405020304" pitchFamily="18" charset="0"/>
                      <a:cs typeface="Times New Roman" panose="02020603050405020304" pitchFamily="18" charset="0"/>
                    </a:rPr>
                    <a:t>Bottom Switch</a:t>
                  </a:r>
                  <a:endParaRPr lang="en-IN" sz="1200" dirty="0">
                    <a:effectLst/>
                    <a:latin typeface="Times New Roman" panose="02020603050405020304" pitchFamily="18" charset="0"/>
                    <a:ea typeface="Times New Roman" panose="02020603050405020304" pitchFamily="18" charset="0"/>
                  </a:endParaRPr>
                </a:p>
              </p:txBody>
            </p:sp>
          </p:grpSp>
          <p:sp>
            <p:nvSpPr>
              <p:cNvPr id="18" name="TextBox 38">
                <a:extLst>
                  <a:ext uri="{FF2B5EF4-FFF2-40B4-BE49-F238E27FC236}">
                    <a16:creationId xmlns:a16="http://schemas.microsoft.com/office/drawing/2014/main" id="{D838C8EB-8A31-41DE-9DAF-7CD6E4C27C8A}"/>
                  </a:ext>
                </a:extLst>
              </p:cNvPr>
              <p:cNvSpPr/>
              <p:nvPr/>
            </p:nvSpPr>
            <p:spPr>
              <a:xfrm>
                <a:off x="5312539" y="4182104"/>
                <a:ext cx="761025" cy="36876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GB" sz="1800" kern="1200">
                    <a:solidFill>
                      <a:srgbClr val="000000"/>
                    </a:solidFill>
                    <a:effectLst/>
                    <a:ea typeface="Times New Roman" panose="02020603050405020304" pitchFamily="18" charset="0"/>
                    <a:cs typeface="Times New Roman" panose="02020603050405020304" pitchFamily="18" charset="0"/>
                  </a:rPr>
                  <a:t>NC</a:t>
                </a:r>
                <a:endParaRPr lang="en-IN" sz="1200">
                  <a:effectLst/>
                  <a:latin typeface="Times New Roman" panose="02020603050405020304" pitchFamily="18" charset="0"/>
                  <a:ea typeface="Times New Roman" panose="02020603050405020304" pitchFamily="18" charset="0"/>
                </a:endParaRPr>
              </a:p>
            </p:txBody>
          </p:sp>
        </p:grpSp>
        <p:sp>
          <p:nvSpPr>
            <p:cNvPr id="12" name="Text Box 2">
              <a:extLst>
                <a:ext uri="{FF2B5EF4-FFF2-40B4-BE49-F238E27FC236}">
                  <a16:creationId xmlns:a16="http://schemas.microsoft.com/office/drawing/2014/main" id="{3B375CCE-B646-42FF-A182-6649D9026C3E}"/>
                </a:ext>
              </a:extLst>
            </p:cNvPr>
            <p:cNvSpPr txBox="1">
              <a:spLocks noChangeArrowheads="1"/>
            </p:cNvSpPr>
            <p:nvPr/>
          </p:nvSpPr>
          <p:spPr bwMode="auto">
            <a:xfrm>
              <a:off x="1188720" y="5433060"/>
              <a:ext cx="342900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4.2.3 (f) New Half Bridge Drivers pins</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936477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23</a:t>
            </a:fld>
            <a:endParaRPr lang="en-IN"/>
          </a:p>
        </p:txBody>
      </p:sp>
      <p:grpSp>
        <p:nvGrpSpPr>
          <p:cNvPr id="46" name="Group 45">
            <a:extLst>
              <a:ext uri="{FF2B5EF4-FFF2-40B4-BE49-F238E27FC236}">
                <a16:creationId xmlns:a16="http://schemas.microsoft.com/office/drawing/2014/main" id="{88BE191D-22F8-4136-81BA-F609FF122A00}"/>
              </a:ext>
            </a:extLst>
          </p:cNvPr>
          <p:cNvGrpSpPr/>
          <p:nvPr/>
        </p:nvGrpSpPr>
        <p:grpSpPr>
          <a:xfrm>
            <a:off x="217863" y="1448756"/>
            <a:ext cx="5094828" cy="3960487"/>
            <a:chOff x="213360" y="0"/>
            <a:chExt cx="6788150" cy="4594860"/>
          </a:xfrm>
        </p:grpSpPr>
        <p:pic>
          <p:nvPicPr>
            <p:cNvPr id="47" name="Picture 46" descr="A screenshot of a computer&#10;&#10;Description automatically generated">
              <a:extLst>
                <a:ext uri="{FF2B5EF4-FFF2-40B4-BE49-F238E27FC236}">
                  <a16:creationId xmlns:a16="http://schemas.microsoft.com/office/drawing/2014/main" id="{FC78FE10-5225-47F7-B561-438541550E7F}"/>
                </a:ext>
              </a:extLst>
            </p:cNvPr>
            <p:cNvPicPr/>
            <p:nvPr/>
          </p:nvPicPr>
          <p:blipFill>
            <a:blip r:embed="rId2">
              <a:extLst>
                <a:ext uri="{28A0092B-C50C-407E-A947-70E740481C1C}">
                  <a14:useLocalDpi xmlns:a14="http://schemas.microsoft.com/office/drawing/2010/main" val="0"/>
                </a:ext>
              </a:extLst>
            </a:blip>
            <a:stretch/>
          </p:blipFill>
          <p:spPr>
            <a:xfrm>
              <a:off x="213360" y="0"/>
              <a:ext cx="6788150" cy="4242435"/>
            </a:xfrm>
            <a:prstGeom prst="rect">
              <a:avLst/>
            </a:prstGeom>
            <a:ln w="0">
              <a:noFill/>
            </a:ln>
          </p:spPr>
        </p:pic>
        <p:sp>
          <p:nvSpPr>
            <p:cNvPr id="48" name="Text Box 2">
              <a:extLst>
                <a:ext uri="{FF2B5EF4-FFF2-40B4-BE49-F238E27FC236}">
                  <a16:creationId xmlns:a16="http://schemas.microsoft.com/office/drawing/2014/main" id="{BEFF17FF-ACB5-4E8C-A64E-0F2AB4D2BDA2}"/>
                </a:ext>
              </a:extLst>
            </p:cNvPr>
            <p:cNvSpPr txBox="1">
              <a:spLocks noChangeArrowheads="1"/>
            </p:cNvSpPr>
            <p:nvPr/>
          </p:nvSpPr>
          <p:spPr bwMode="auto">
            <a:xfrm>
              <a:off x="1927860" y="4297680"/>
              <a:ext cx="3429000" cy="2971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New Half Bridge Driver Output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grpSp>
        <p:nvGrpSpPr>
          <p:cNvPr id="49" name="Group 48">
            <a:extLst>
              <a:ext uri="{FF2B5EF4-FFF2-40B4-BE49-F238E27FC236}">
                <a16:creationId xmlns:a16="http://schemas.microsoft.com/office/drawing/2014/main" id="{30004156-2990-424E-89AA-78CF46A6AA06}"/>
              </a:ext>
            </a:extLst>
          </p:cNvPr>
          <p:cNvGrpSpPr/>
          <p:nvPr/>
        </p:nvGrpSpPr>
        <p:grpSpPr>
          <a:xfrm>
            <a:off x="5592560" y="1408488"/>
            <a:ext cx="6160771" cy="4227194"/>
            <a:chOff x="0" y="0"/>
            <a:chExt cx="6160771" cy="4227318"/>
          </a:xfrm>
        </p:grpSpPr>
        <p:grpSp>
          <p:nvGrpSpPr>
            <p:cNvPr id="50" name="Group 49">
              <a:extLst>
                <a:ext uri="{FF2B5EF4-FFF2-40B4-BE49-F238E27FC236}">
                  <a16:creationId xmlns:a16="http://schemas.microsoft.com/office/drawing/2014/main" id="{5AD1C002-840B-46D2-A063-DBFAB56EF807}"/>
                </a:ext>
              </a:extLst>
            </p:cNvPr>
            <p:cNvGrpSpPr/>
            <p:nvPr/>
          </p:nvGrpSpPr>
          <p:grpSpPr>
            <a:xfrm>
              <a:off x="0" y="0"/>
              <a:ext cx="6160771" cy="3803015"/>
              <a:chOff x="0" y="0"/>
              <a:chExt cx="8523000" cy="5128920"/>
            </a:xfrm>
          </p:grpSpPr>
          <p:pic>
            <p:nvPicPr>
              <p:cNvPr id="52" name="Picture 51" descr="A computer screen shot of a graph&#10;&#10;Description automatically generated">
                <a:extLst>
                  <a:ext uri="{FF2B5EF4-FFF2-40B4-BE49-F238E27FC236}">
                    <a16:creationId xmlns:a16="http://schemas.microsoft.com/office/drawing/2014/main" id="{94181F12-2403-4787-BC5E-20E20B93AFD5}"/>
                  </a:ext>
                </a:extLst>
              </p:cNvPr>
              <p:cNvPicPr/>
              <p:nvPr/>
            </p:nvPicPr>
            <p:blipFill>
              <a:blip r:embed="rId3"/>
              <a:stretch/>
            </p:blipFill>
            <p:spPr>
              <a:xfrm>
                <a:off x="0" y="2707920"/>
                <a:ext cx="3874320" cy="2421000"/>
              </a:xfrm>
              <a:prstGeom prst="rect">
                <a:avLst/>
              </a:prstGeom>
              <a:ln w="0">
                <a:noFill/>
              </a:ln>
            </p:spPr>
          </p:pic>
          <p:pic>
            <p:nvPicPr>
              <p:cNvPr id="53" name="Picture 52" descr="A computer screen shot of a graph&#10;&#10;Description automatically generated">
                <a:extLst>
                  <a:ext uri="{FF2B5EF4-FFF2-40B4-BE49-F238E27FC236}">
                    <a16:creationId xmlns:a16="http://schemas.microsoft.com/office/drawing/2014/main" id="{AA8EA7D0-7EAE-4803-9E46-86860EF3AA75}"/>
                  </a:ext>
                </a:extLst>
              </p:cNvPr>
              <p:cNvPicPr/>
              <p:nvPr/>
            </p:nvPicPr>
            <p:blipFill>
              <a:blip r:embed="rId4"/>
              <a:stretch/>
            </p:blipFill>
            <p:spPr>
              <a:xfrm>
                <a:off x="4648680" y="2707920"/>
                <a:ext cx="3874320" cy="2421000"/>
              </a:xfrm>
              <a:prstGeom prst="rect">
                <a:avLst/>
              </a:prstGeom>
              <a:ln w="0">
                <a:noFill/>
              </a:ln>
            </p:spPr>
          </p:pic>
          <p:pic>
            <p:nvPicPr>
              <p:cNvPr id="54" name="Picture 53" descr="A screenshot of a computer&#10;&#10;Description automatically generated">
                <a:extLst>
                  <a:ext uri="{FF2B5EF4-FFF2-40B4-BE49-F238E27FC236}">
                    <a16:creationId xmlns:a16="http://schemas.microsoft.com/office/drawing/2014/main" id="{7F8C5AEB-B158-4FB9-A1E2-F7F98F2E6812}"/>
                  </a:ext>
                </a:extLst>
              </p:cNvPr>
              <p:cNvPicPr/>
              <p:nvPr/>
            </p:nvPicPr>
            <p:blipFill>
              <a:blip r:embed="rId5"/>
              <a:stretch/>
            </p:blipFill>
            <p:spPr>
              <a:xfrm>
                <a:off x="0" y="0"/>
                <a:ext cx="3874320" cy="2421000"/>
              </a:xfrm>
              <a:prstGeom prst="rect">
                <a:avLst/>
              </a:prstGeom>
              <a:ln w="0">
                <a:noFill/>
              </a:ln>
            </p:spPr>
          </p:pic>
          <p:pic>
            <p:nvPicPr>
              <p:cNvPr id="55" name="Picture 54" descr="A computer screen shot of a graph&#10;&#10;Description automatically generated">
                <a:extLst>
                  <a:ext uri="{FF2B5EF4-FFF2-40B4-BE49-F238E27FC236}">
                    <a16:creationId xmlns:a16="http://schemas.microsoft.com/office/drawing/2014/main" id="{64A2CDD3-E652-4299-B509-86CAECFE25D3}"/>
                  </a:ext>
                </a:extLst>
              </p:cNvPr>
              <p:cNvPicPr/>
              <p:nvPr/>
            </p:nvPicPr>
            <p:blipFill>
              <a:blip r:embed="rId6"/>
              <a:stretch/>
            </p:blipFill>
            <p:spPr>
              <a:xfrm>
                <a:off x="4648680" y="0"/>
                <a:ext cx="3785040" cy="2365560"/>
              </a:xfrm>
              <a:prstGeom prst="rect">
                <a:avLst/>
              </a:prstGeom>
              <a:ln w="0">
                <a:noFill/>
              </a:ln>
            </p:spPr>
          </p:pic>
        </p:grpSp>
        <p:sp>
          <p:nvSpPr>
            <p:cNvPr id="51" name="Text Box 2">
              <a:extLst>
                <a:ext uri="{FF2B5EF4-FFF2-40B4-BE49-F238E27FC236}">
                  <a16:creationId xmlns:a16="http://schemas.microsoft.com/office/drawing/2014/main" id="{338D2184-94A5-40D2-9B36-D8A14C703610}"/>
                </a:ext>
              </a:extLst>
            </p:cNvPr>
            <p:cNvSpPr txBox="1">
              <a:spLocks noChangeArrowheads="1"/>
            </p:cNvSpPr>
            <p:nvPr/>
          </p:nvSpPr>
          <p:spPr bwMode="auto">
            <a:xfrm>
              <a:off x="929640" y="3954780"/>
              <a:ext cx="4381500" cy="27253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 New Half Bridge Driver Output at High Voltages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301833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24</a:t>
            </a:fld>
            <a:endParaRPr lang="en-IN"/>
          </a:p>
        </p:txBody>
      </p:sp>
      <p:sp>
        <p:nvSpPr>
          <p:cNvPr id="2" name="Rectangle 1">
            <a:extLst>
              <a:ext uri="{FF2B5EF4-FFF2-40B4-BE49-F238E27FC236}">
                <a16:creationId xmlns:a16="http://schemas.microsoft.com/office/drawing/2014/main" id="{D09AA747-F6CB-4ABF-8B2E-0421CA182FFD}"/>
              </a:ext>
            </a:extLst>
          </p:cNvPr>
          <p:cNvSpPr>
            <a:spLocks noChangeArrowheads="1"/>
          </p:cNvSpPr>
          <p:nvPr/>
        </p:nvSpPr>
        <p:spPr bwMode="auto">
          <a:xfrm rot="10800000" flipV="1">
            <a:off x="287179" y="510571"/>
            <a:ext cx="5116093"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voltage sensing circuit was first tested with grid voltages, and the output appeared smooth and noise-free.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sensor was connected to the inverter's output for voltage feedback, the output became highly noisy and showed significant interference.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Further investigation revealed that the inverter's output contained 10 kHz frequency components, which caused the noise in the feedback signal.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noise became worse when stepping down the voltage from +18V/-18V to +1.5V/-1.5V using potentiometers.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Reducing the voltage levels increased the noise, likely due to improper filtering or the voltage sensing circuit's sensitivity to high-frequency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increased noise created difficulties in obtaining clean and stable voltage feedback for the control system. </a:t>
            </a:r>
          </a:p>
        </p:txBody>
      </p:sp>
      <p:grpSp>
        <p:nvGrpSpPr>
          <p:cNvPr id="3" name="Group 2">
            <a:extLst>
              <a:ext uri="{FF2B5EF4-FFF2-40B4-BE49-F238E27FC236}">
                <a16:creationId xmlns:a16="http://schemas.microsoft.com/office/drawing/2014/main" id="{B07E4426-C167-4599-B93F-E5C9369E0734}"/>
              </a:ext>
            </a:extLst>
          </p:cNvPr>
          <p:cNvGrpSpPr/>
          <p:nvPr/>
        </p:nvGrpSpPr>
        <p:grpSpPr>
          <a:xfrm>
            <a:off x="5472747" y="960870"/>
            <a:ext cx="6550025" cy="5731510"/>
            <a:chOff x="5472747" y="960870"/>
            <a:chExt cx="6550025" cy="5731510"/>
          </a:xfrm>
        </p:grpSpPr>
        <p:grpSp>
          <p:nvGrpSpPr>
            <p:cNvPr id="16" name="Group 15">
              <a:extLst>
                <a:ext uri="{FF2B5EF4-FFF2-40B4-BE49-F238E27FC236}">
                  <a16:creationId xmlns:a16="http://schemas.microsoft.com/office/drawing/2014/main" id="{F66B4158-C552-48E6-A7FB-192E740D31C4}"/>
                </a:ext>
              </a:extLst>
            </p:cNvPr>
            <p:cNvGrpSpPr/>
            <p:nvPr/>
          </p:nvGrpSpPr>
          <p:grpSpPr>
            <a:xfrm>
              <a:off x="5472747" y="960870"/>
              <a:ext cx="6550025" cy="1855470"/>
              <a:chOff x="0" y="0"/>
              <a:chExt cx="6550025" cy="1855470"/>
            </a:xfrm>
          </p:grpSpPr>
          <p:pic>
            <p:nvPicPr>
              <p:cNvPr id="20" name="Picture 19" descr="A screenshot of a computer&#10;&#10;Description automatically generated">
                <a:extLst>
                  <a:ext uri="{FF2B5EF4-FFF2-40B4-BE49-F238E27FC236}">
                    <a16:creationId xmlns:a16="http://schemas.microsoft.com/office/drawing/2014/main" id="{099C57F4-B7D7-47DE-8E21-D6C6FCDD1659}"/>
                  </a:ext>
                </a:extLst>
              </p:cNvPr>
              <p:cNvPicPr/>
              <p:nvPr/>
            </p:nvPicPr>
            <p:blipFill>
              <a:blip r:embed="rId2" cstate="print">
                <a:extLst>
                  <a:ext uri="{28A0092B-C50C-407E-A947-70E740481C1C}">
                    <a14:useLocalDpi xmlns:a14="http://schemas.microsoft.com/office/drawing/2010/main" val="0"/>
                  </a:ext>
                </a:extLst>
              </a:blip>
              <a:stretch/>
            </p:blipFill>
            <p:spPr>
              <a:xfrm>
                <a:off x="0" y="0"/>
                <a:ext cx="3063240" cy="1852295"/>
              </a:xfrm>
              <a:prstGeom prst="rect">
                <a:avLst/>
              </a:prstGeom>
              <a:ln w="0">
                <a:noFill/>
              </a:ln>
            </p:spPr>
          </p:pic>
          <p:pic>
            <p:nvPicPr>
              <p:cNvPr id="21" name="Picture 20" descr="A screenshot of a computer&#10;&#10;Description automatically generated">
                <a:extLst>
                  <a:ext uri="{FF2B5EF4-FFF2-40B4-BE49-F238E27FC236}">
                    <a16:creationId xmlns:a16="http://schemas.microsoft.com/office/drawing/2014/main" id="{40E958A7-E2E9-46CE-BFE2-E9FA0EE075A6}"/>
                  </a:ext>
                </a:extLst>
              </p:cNvPr>
              <p:cNvPicPr/>
              <p:nvPr/>
            </p:nvPicPr>
            <p:blipFill>
              <a:blip r:embed="rId3" cstate="print">
                <a:extLst>
                  <a:ext uri="{28A0092B-C50C-407E-A947-70E740481C1C}">
                    <a14:useLocalDpi xmlns:a14="http://schemas.microsoft.com/office/drawing/2010/main" val="0"/>
                  </a:ext>
                </a:extLst>
              </a:blip>
              <a:stretch/>
            </p:blipFill>
            <p:spPr>
              <a:xfrm>
                <a:off x="3454400" y="0"/>
                <a:ext cx="3095625" cy="1855470"/>
              </a:xfrm>
              <a:prstGeom prst="rect">
                <a:avLst/>
              </a:prstGeom>
              <a:ln w="0">
                <a:noFill/>
              </a:ln>
            </p:spPr>
          </p:pic>
        </p:grpSp>
        <p:grpSp>
          <p:nvGrpSpPr>
            <p:cNvPr id="17" name="Group 16">
              <a:extLst>
                <a:ext uri="{FF2B5EF4-FFF2-40B4-BE49-F238E27FC236}">
                  <a16:creationId xmlns:a16="http://schemas.microsoft.com/office/drawing/2014/main" id="{18C8B2CD-B8C6-4B4E-BAB2-E819A1509033}"/>
                </a:ext>
              </a:extLst>
            </p:cNvPr>
            <p:cNvGrpSpPr/>
            <p:nvPr/>
          </p:nvGrpSpPr>
          <p:grpSpPr>
            <a:xfrm>
              <a:off x="6098857" y="3180195"/>
              <a:ext cx="5081905" cy="3512185"/>
              <a:chOff x="0" y="0"/>
              <a:chExt cx="5081905" cy="3512590"/>
            </a:xfrm>
          </p:grpSpPr>
          <p:pic>
            <p:nvPicPr>
              <p:cNvPr id="18" name="Picture 17">
                <a:extLst>
                  <a:ext uri="{FF2B5EF4-FFF2-40B4-BE49-F238E27FC236}">
                    <a16:creationId xmlns:a16="http://schemas.microsoft.com/office/drawing/2014/main" id="{21ECE5ED-F59C-499D-840A-9F5EB1694E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5081905" cy="3176270"/>
              </a:xfrm>
              <a:prstGeom prst="rect">
                <a:avLst/>
              </a:prstGeom>
              <a:noFill/>
              <a:ln>
                <a:noFill/>
              </a:ln>
            </p:spPr>
          </p:pic>
          <p:sp>
            <p:nvSpPr>
              <p:cNvPr id="19" name="Text Box 2">
                <a:extLst>
                  <a:ext uri="{FF2B5EF4-FFF2-40B4-BE49-F238E27FC236}">
                    <a16:creationId xmlns:a16="http://schemas.microsoft.com/office/drawing/2014/main" id="{F1AED569-7AE8-454B-9A94-602BA554F2F2}"/>
                  </a:ext>
                </a:extLst>
              </p:cNvPr>
              <p:cNvSpPr txBox="1">
                <a:spLocks noChangeArrowheads="1"/>
              </p:cNvSpPr>
              <p:nvPr/>
            </p:nvSpPr>
            <p:spPr bwMode="auto">
              <a:xfrm>
                <a:off x="101600" y="3240060"/>
                <a:ext cx="4753810" cy="27253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Voltage sensing circuit output when connected to inverter output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
          <p:nvSpPr>
            <p:cNvPr id="22" name="Text Box 2">
              <a:extLst>
                <a:ext uri="{FF2B5EF4-FFF2-40B4-BE49-F238E27FC236}">
                  <a16:creationId xmlns:a16="http://schemas.microsoft.com/office/drawing/2014/main" id="{826559B2-15A4-4075-A6A5-436535101584}"/>
                </a:ext>
              </a:extLst>
            </p:cNvPr>
            <p:cNvSpPr txBox="1">
              <a:spLocks noChangeArrowheads="1"/>
            </p:cNvSpPr>
            <p:nvPr/>
          </p:nvSpPr>
          <p:spPr bwMode="auto">
            <a:xfrm>
              <a:off x="6572767" y="2833811"/>
              <a:ext cx="4381500" cy="2724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Figure: 4.2.3 (</a:t>
              </a:r>
              <a:r>
                <a:rPr lang="en-US" sz="1100" dirty="0" err="1">
                  <a:effectLst/>
                  <a:latin typeface="Times New Roman" panose="02020603050405020304" pitchFamily="18" charset="0"/>
                  <a:ea typeface="Times New Roman" panose="02020603050405020304" pitchFamily="18" charset="0"/>
                </a:rPr>
                <a:t>i</a:t>
              </a:r>
              <a:r>
                <a:rPr lang="en-US" sz="1100" dirty="0">
                  <a:effectLst/>
                  <a:latin typeface="Times New Roman" panose="02020603050405020304" pitchFamily="18" charset="0"/>
                  <a:ea typeface="Times New Roman" panose="02020603050405020304" pitchFamily="18" charset="0"/>
                </a:rPr>
                <a:t>) Voltage sensing circuit output when connected to Grid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25412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Hardware Implementation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25</a:t>
            </a:fld>
            <a:endParaRPr lang="en-IN"/>
          </a:p>
        </p:txBody>
      </p:sp>
      <p:sp>
        <p:nvSpPr>
          <p:cNvPr id="7" name="Rectangle 1">
            <a:extLst>
              <a:ext uri="{FF2B5EF4-FFF2-40B4-BE49-F238E27FC236}">
                <a16:creationId xmlns:a16="http://schemas.microsoft.com/office/drawing/2014/main" id="{20AE018A-1D58-4BE2-A894-DC62CED78852}"/>
              </a:ext>
            </a:extLst>
          </p:cNvPr>
          <p:cNvSpPr>
            <a:spLocks noChangeArrowheads="1"/>
          </p:cNvSpPr>
          <p:nvPr/>
        </p:nvSpPr>
        <p:spPr bwMode="auto">
          <a:xfrm rot="10800000" flipV="1">
            <a:off x="294002" y="917716"/>
            <a:ext cx="537527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SPWM was modified to produce a proper sine wave, reducing harmonic distortion and improving the inverter output's waveform quality.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6.85 µF capacitor was added before the ADC pins of the STM32 microcontroller to act as a filter.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capacitor smoothed out high-frequency noise and reduced sharp voltage spikes, stabilizing the voltage sensing circuit.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ground of the voltage sensing circuit was connected to the STM32's AGND (Analog Ground) instead of the normal ground.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change minimized ground loop issues and provided a better reference voltage for the ADC, improving voltage sensing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These adjustments significantly reduced noise, as shown in the improved voltage sensing results. </a:t>
            </a:r>
          </a:p>
        </p:txBody>
      </p:sp>
      <p:grpSp>
        <p:nvGrpSpPr>
          <p:cNvPr id="15" name="Group 14">
            <a:extLst>
              <a:ext uri="{FF2B5EF4-FFF2-40B4-BE49-F238E27FC236}">
                <a16:creationId xmlns:a16="http://schemas.microsoft.com/office/drawing/2014/main" id="{672935FF-5C8B-45B9-97A4-FFE06A5CBF9C}"/>
              </a:ext>
            </a:extLst>
          </p:cNvPr>
          <p:cNvGrpSpPr/>
          <p:nvPr/>
        </p:nvGrpSpPr>
        <p:grpSpPr>
          <a:xfrm>
            <a:off x="6111240" y="1580854"/>
            <a:ext cx="5630545" cy="3868414"/>
            <a:chOff x="0" y="0"/>
            <a:chExt cx="5630545" cy="3868627"/>
          </a:xfrm>
        </p:grpSpPr>
        <p:sp>
          <p:nvSpPr>
            <p:cNvPr id="23" name="Text Box 2">
              <a:extLst>
                <a:ext uri="{FF2B5EF4-FFF2-40B4-BE49-F238E27FC236}">
                  <a16:creationId xmlns:a16="http://schemas.microsoft.com/office/drawing/2014/main" id="{DDCEF0B4-CAE0-41E9-B297-521260E75A8C}"/>
                </a:ext>
              </a:extLst>
            </p:cNvPr>
            <p:cNvSpPr txBox="1">
              <a:spLocks noChangeArrowheads="1"/>
            </p:cNvSpPr>
            <p:nvPr/>
          </p:nvSpPr>
          <p:spPr bwMode="auto">
            <a:xfrm>
              <a:off x="76841" y="3596128"/>
              <a:ext cx="5501341" cy="2724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Voltage sensing circuit output when connected to inverter after modifications output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pic>
          <p:nvPicPr>
            <p:cNvPr id="24" name="Picture 23">
              <a:extLst>
                <a:ext uri="{FF2B5EF4-FFF2-40B4-BE49-F238E27FC236}">
                  <a16:creationId xmlns:a16="http://schemas.microsoft.com/office/drawing/2014/main" id="{D696C248-73CE-4E0B-99BB-4BD7F7498CA3}"/>
                </a:ext>
              </a:extLst>
            </p:cNvPr>
            <p:cNvPicPr/>
            <p:nvPr/>
          </p:nvPicPr>
          <p:blipFill>
            <a:blip r:embed="rId2">
              <a:extLst>
                <a:ext uri="{28A0092B-C50C-407E-A947-70E740481C1C}">
                  <a14:useLocalDpi xmlns:a14="http://schemas.microsoft.com/office/drawing/2010/main" val="0"/>
                </a:ext>
              </a:extLst>
            </a:blip>
            <a:stretch/>
          </p:blipFill>
          <p:spPr>
            <a:xfrm>
              <a:off x="0" y="0"/>
              <a:ext cx="5630545" cy="3419475"/>
            </a:xfrm>
            <a:prstGeom prst="rect">
              <a:avLst/>
            </a:prstGeom>
            <a:ln w="0">
              <a:noFill/>
            </a:ln>
          </p:spPr>
        </p:pic>
      </p:grpSp>
    </p:spTree>
    <p:extLst>
      <p:ext uri="{BB962C8B-B14F-4D97-AF65-F5344CB8AC3E}">
        <p14:creationId xmlns:p14="http://schemas.microsoft.com/office/powerpoint/2010/main" val="1859074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26</a:t>
            </a:fld>
            <a:endParaRPr lang="en-IN"/>
          </a:p>
        </p:txBody>
      </p:sp>
      <p:sp>
        <p:nvSpPr>
          <p:cNvPr id="2" name="Rectangle 1">
            <a:extLst>
              <a:ext uri="{FF2B5EF4-FFF2-40B4-BE49-F238E27FC236}">
                <a16:creationId xmlns:a16="http://schemas.microsoft.com/office/drawing/2014/main" id="{A4115378-3FD0-480E-BFA4-F496DF775F0B}"/>
              </a:ext>
            </a:extLst>
          </p:cNvPr>
          <p:cNvSpPr>
            <a:spLocks noChangeArrowheads="1"/>
          </p:cNvSpPr>
          <p:nvPr/>
        </p:nvSpPr>
        <p:spPr bwMode="auto">
          <a:xfrm rot="10800000" flipV="1">
            <a:off x="838200" y="804016"/>
            <a:ext cx="1088135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first major task in software implementation was developing features for generating a Sine Pulse Width Modulation (SPWM) signal to drive the inverter at a switching frequency of 10 kHz.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involved setting up multiple ADCs, DMA, and interrupts for tasks like ADC conversion complete, timer interrupts, and SPWM lookup table generation.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Timer 1 on the STM32H723ZG microcontroller was used to achieve the 10 kHz switching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STM32H723ZG operates with a clock frequency of 550 MHz, and the timer clock was set to 275 MHz by setting the </a:t>
            </a:r>
            <a:r>
              <a:rPr kumimoji="0" lang="en-US" altLang="en-US" sz="1800" b="0" i="0" u="none" strike="noStrike" cap="none" normalizeH="0" baseline="0" dirty="0" err="1">
                <a:ln>
                  <a:noFill/>
                </a:ln>
                <a:solidFill>
                  <a:schemeClr val="tx1"/>
                </a:solidFill>
                <a:effectLst/>
                <a:latin typeface="Arial" panose="020B0604020202020204" pitchFamily="34" charset="0"/>
              </a:rPr>
              <a:t>prescaler</a:t>
            </a:r>
            <a:r>
              <a:rPr kumimoji="0" lang="en-US" altLang="en-US" sz="1800" b="0" i="0" u="none" strike="noStrike" cap="none" normalizeH="0" baseline="0" dirty="0">
                <a:ln>
                  <a:noFill/>
                </a:ln>
                <a:solidFill>
                  <a:schemeClr val="tx1"/>
                </a:solidFill>
                <a:effectLst/>
                <a:latin typeface="Arial" panose="020B0604020202020204" pitchFamily="34" charset="0"/>
              </a:rPr>
              <a:t> to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Counter Period (ARR) and CCR (Capture/Compare Register) were calculated for the PWM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Counter Period (ARR) = Timer clock / PWM frequency = 275 MHz / 10 kHz = 2750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CCR (Duty cycle) = Duty cycle * Counter period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50 Hz sine wave was required, with a time period of 0.02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Given the 10 kHz switching frequency, the duty cycle can be updated every 0.0001 seconds (0.1 milliseconds), resulting in 200 samples per sine wave cycle.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number of samples for the SPWM was calculated 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Time Period (SPWM) = 1 / 50 Hz = 0.02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Switching Frequency = 10 kHz (time period = 0.0001 seconds)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Number of samples for SPWM = 0.02 seconds / 0.0001 seconds = 200 samples.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457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27</a:t>
            </a:fld>
            <a:endParaRPr lang="en-IN"/>
          </a:p>
        </p:txBody>
      </p:sp>
      <p:sp>
        <p:nvSpPr>
          <p:cNvPr id="15" name="Rectangle 14">
            <a:extLst>
              <a:ext uri="{FF2B5EF4-FFF2-40B4-BE49-F238E27FC236}">
                <a16:creationId xmlns:a16="http://schemas.microsoft.com/office/drawing/2014/main" id="{61796BA5-D407-4E6A-92D3-522E995000FF}"/>
              </a:ext>
            </a:extLst>
          </p:cNvPr>
          <p:cNvSpPr/>
          <p:nvPr/>
        </p:nvSpPr>
        <p:spPr>
          <a:xfrm>
            <a:off x="541713" y="973039"/>
            <a:ext cx="4850674" cy="4185761"/>
          </a:xfrm>
          <a:prstGeom prst="rect">
            <a:avLst/>
          </a:prstGeom>
        </p:spPr>
        <p:txBody>
          <a:bodyPr wrap="square">
            <a:spAutoFit/>
          </a:bodyPr>
          <a:lstStyle/>
          <a:p>
            <a:pPr>
              <a:spcAft>
                <a:spcPts val="0"/>
              </a:spcAft>
            </a:pPr>
            <a:r>
              <a:rPr lang="en-US" dirty="0">
                <a:latin typeface="Times New Roman" panose="02020603050405020304" pitchFamily="18" charset="0"/>
                <a:ea typeface="Times New Roman" panose="02020603050405020304" pitchFamily="18" charset="0"/>
              </a:rPr>
              <a:t>In the STM32 firmware, we used Timer 1 to generate the PWM signal, updating the CCR values according to the sine table. This was done in the timer interrupt callback function:</a:t>
            </a:r>
            <a:endParaRPr lang="en-IN" dirty="0">
              <a:latin typeface="Times New Roman" panose="02020603050405020304" pitchFamily="18" charset="0"/>
              <a:ea typeface="Times New Roman" panose="02020603050405020304" pitchFamily="18" charset="0"/>
            </a:endParaRPr>
          </a:p>
          <a:p>
            <a:pPr>
              <a:spcAft>
                <a:spcPts val="0"/>
              </a:spcAft>
            </a:pPr>
            <a:r>
              <a:rPr lang="en-US"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Despite the efforts to implement the SPWM, the signal was not being generated as expected. After debugging, we identified that the timer interrupt was not being triggered, which was the reason the SPWM was not being updated. Upon further analysis,</a:t>
            </a:r>
            <a:r>
              <a:rPr lang="en-US" sz="3200" dirty="0">
                <a:solidFill>
                  <a:srgbClr val="000000"/>
                </a:solidFill>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have found that it is not entering into the timer elapsed block.</a:t>
            </a:r>
          </a:p>
          <a:p>
            <a:pPr algn="just">
              <a:spcAft>
                <a:spcPts val="0"/>
              </a:spcAft>
            </a:pPr>
            <a:r>
              <a:rPr lang="en-US" dirty="0">
                <a:latin typeface="Times New Roman" panose="02020603050405020304" pitchFamily="18" charset="0"/>
                <a:ea typeface="Times New Roman" panose="02020603050405020304" pitchFamily="18" charset="0"/>
              </a:rPr>
              <a:t>Further analyzing I understand that I didn’t enable the Timer1 global interrupt. </a:t>
            </a:r>
            <a:endParaRPr lang="en-IN" dirty="0">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EF25C973-6955-48EA-9C5E-474795015EE5}"/>
              </a:ext>
            </a:extLst>
          </p:cNvPr>
          <p:cNvPicPr/>
          <p:nvPr/>
        </p:nvPicPr>
        <p:blipFill>
          <a:blip r:embed="rId2">
            <a:extLst>
              <a:ext uri="{28A0092B-C50C-407E-A947-70E740481C1C}">
                <a14:useLocalDpi xmlns:a14="http://schemas.microsoft.com/office/drawing/2010/main" val="0"/>
              </a:ext>
            </a:extLst>
          </a:blip>
          <a:stretch>
            <a:fillRect/>
          </a:stretch>
        </p:blipFill>
        <p:spPr>
          <a:xfrm>
            <a:off x="6210300" y="973039"/>
            <a:ext cx="5257800" cy="3263796"/>
          </a:xfrm>
          <a:prstGeom prst="rect">
            <a:avLst/>
          </a:prstGeom>
        </p:spPr>
      </p:pic>
      <p:grpSp>
        <p:nvGrpSpPr>
          <p:cNvPr id="17" name="Group 16">
            <a:extLst>
              <a:ext uri="{FF2B5EF4-FFF2-40B4-BE49-F238E27FC236}">
                <a16:creationId xmlns:a16="http://schemas.microsoft.com/office/drawing/2014/main" id="{29006E77-07D1-4C4F-A5E8-5068469DD707}"/>
              </a:ext>
            </a:extLst>
          </p:cNvPr>
          <p:cNvGrpSpPr/>
          <p:nvPr/>
        </p:nvGrpSpPr>
        <p:grpSpPr>
          <a:xfrm>
            <a:off x="8244522" y="3179359"/>
            <a:ext cx="3475355" cy="3336290"/>
            <a:chOff x="0" y="0"/>
            <a:chExt cx="3475379" cy="3336436"/>
          </a:xfrm>
        </p:grpSpPr>
        <p:pic>
          <p:nvPicPr>
            <p:cNvPr id="18" name="Picture 17">
              <a:extLst>
                <a:ext uri="{FF2B5EF4-FFF2-40B4-BE49-F238E27FC236}">
                  <a16:creationId xmlns:a16="http://schemas.microsoft.com/office/drawing/2014/main" id="{912943AA-D0BA-4946-ABF1-A47F32F38466}"/>
                </a:ext>
              </a:extLst>
            </p:cNvPr>
            <p:cNvPicPr/>
            <p:nvPr/>
          </p:nvPicPr>
          <p:blipFill>
            <a:blip r:embed="rId3">
              <a:extLst>
                <a:ext uri="{28A0092B-C50C-407E-A947-70E740481C1C}">
                  <a14:useLocalDpi xmlns:a14="http://schemas.microsoft.com/office/drawing/2010/main" val="0"/>
                </a:ext>
              </a:extLst>
            </a:blip>
            <a:stretch/>
          </p:blipFill>
          <p:spPr>
            <a:xfrm>
              <a:off x="216569" y="0"/>
              <a:ext cx="3031490" cy="3055620"/>
            </a:xfrm>
            <a:prstGeom prst="rect">
              <a:avLst/>
            </a:prstGeom>
            <a:ln w="0">
              <a:noFill/>
            </a:ln>
          </p:spPr>
        </p:pic>
        <p:sp>
          <p:nvSpPr>
            <p:cNvPr id="19" name="Text Box 2">
              <a:extLst>
                <a:ext uri="{FF2B5EF4-FFF2-40B4-BE49-F238E27FC236}">
                  <a16:creationId xmlns:a16="http://schemas.microsoft.com/office/drawing/2014/main" id="{D1521052-3100-4D32-85E6-AC0DBCD5311A}"/>
                </a:ext>
              </a:extLst>
            </p:cNvPr>
            <p:cNvSpPr txBox="1">
              <a:spLocks noChangeArrowheads="1"/>
            </p:cNvSpPr>
            <p:nvPr/>
          </p:nvSpPr>
          <p:spPr bwMode="auto">
            <a:xfrm>
              <a:off x="0" y="3064042"/>
              <a:ext cx="3475379" cy="27239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 Timer Interrupt Enable</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60880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28</a:t>
            </a:fld>
            <a:endParaRPr lang="en-IN"/>
          </a:p>
        </p:txBody>
      </p:sp>
      <p:grpSp>
        <p:nvGrpSpPr>
          <p:cNvPr id="7" name="Group 6">
            <a:extLst>
              <a:ext uri="{FF2B5EF4-FFF2-40B4-BE49-F238E27FC236}">
                <a16:creationId xmlns:a16="http://schemas.microsoft.com/office/drawing/2014/main" id="{E620890F-32B1-401E-982E-FC96251B8624}"/>
              </a:ext>
            </a:extLst>
          </p:cNvPr>
          <p:cNvGrpSpPr/>
          <p:nvPr/>
        </p:nvGrpSpPr>
        <p:grpSpPr>
          <a:xfrm>
            <a:off x="514003" y="933999"/>
            <a:ext cx="6229350" cy="5581650"/>
            <a:chOff x="99892" y="0"/>
            <a:chExt cx="6229660" cy="5582082"/>
          </a:xfrm>
        </p:grpSpPr>
        <p:grpSp>
          <p:nvGrpSpPr>
            <p:cNvPr id="8" name="Group 7">
              <a:extLst>
                <a:ext uri="{FF2B5EF4-FFF2-40B4-BE49-F238E27FC236}">
                  <a16:creationId xmlns:a16="http://schemas.microsoft.com/office/drawing/2014/main" id="{DFEA54AE-961A-4534-B289-6471B84A3BFE}"/>
                </a:ext>
              </a:extLst>
            </p:cNvPr>
            <p:cNvGrpSpPr/>
            <p:nvPr/>
          </p:nvGrpSpPr>
          <p:grpSpPr>
            <a:xfrm>
              <a:off x="99892" y="0"/>
              <a:ext cx="5058463" cy="5582082"/>
              <a:chOff x="99892" y="0"/>
              <a:chExt cx="5058463" cy="5582082"/>
            </a:xfrm>
          </p:grpSpPr>
          <p:pic>
            <p:nvPicPr>
              <p:cNvPr id="10" name="Picture 9">
                <a:extLst>
                  <a:ext uri="{FF2B5EF4-FFF2-40B4-BE49-F238E27FC236}">
                    <a16:creationId xmlns:a16="http://schemas.microsoft.com/office/drawing/2014/main" id="{B0702D77-F940-48AB-97E0-5EED1E726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2" y="0"/>
                <a:ext cx="3375660" cy="5158740"/>
              </a:xfrm>
              <a:prstGeom prst="rect">
                <a:avLst/>
              </a:prstGeom>
            </p:spPr>
          </p:pic>
          <p:sp>
            <p:nvSpPr>
              <p:cNvPr id="11" name="Text Box 2">
                <a:extLst>
                  <a:ext uri="{FF2B5EF4-FFF2-40B4-BE49-F238E27FC236}">
                    <a16:creationId xmlns:a16="http://schemas.microsoft.com/office/drawing/2014/main" id="{0BD64FD4-E79A-401C-A886-762980820567}"/>
                  </a:ext>
                </a:extLst>
              </p:cNvPr>
              <p:cNvSpPr txBox="1">
                <a:spLocks noChangeArrowheads="1"/>
              </p:cNvSpPr>
              <p:nvPr/>
            </p:nvSpPr>
            <p:spPr bwMode="auto">
              <a:xfrm>
                <a:off x="1682803" y="5309667"/>
                <a:ext cx="3475552" cy="2724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SPWM Lookup Table Generator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
          <p:nvSpPr>
            <p:cNvPr id="9" name="Text Box 2">
              <a:extLst>
                <a:ext uri="{FF2B5EF4-FFF2-40B4-BE49-F238E27FC236}">
                  <a16:creationId xmlns:a16="http://schemas.microsoft.com/office/drawing/2014/main" id="{FEBC84F1-D5D9-47E5-BF46-1BFEC395D077}"/>
                </a:ext>
              </a:extLst>
            </p:cNvPr>
            <p:cNvSpPr txBox="1">
              <a:spLocks noChangeArrowheads="1"/>
            </p:cNvSpPr>
            <p:nvPr/>
          </p:nvSpPr>
          <p:spPr bwMode="auto">
            <a:xfrm>
              <a:off x="3642232" y="7684"/>
              <a:ext cx="2687320" cy="51504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IN" sz="1200" dirty="0">
                  <a:effectLst/>
                  <a:latin typeface="Times New Roman" panose="02020603050405020304" pitchFamily="18" charset="0"/>
                  <a:ea typeface="Times New Roman" panose="02020603050405020304" pitchFamily="18" charset="0"/>
                </a:rPr>
                <a:t>To generate the SPWM, we created a lookup table with 200 samples representing a sine wave. The lookup table generation process involves calculating the sine values for each phase with 120-degree shifts to create a three-phase SPWM. These sine values were then scaled to fit the required voltage range, and the values were rounded to integers for use in the PWM registers. The lookup tables were generated using Python and saved as text files to be used in the STM32 firmware.</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
        <p:nvSpPr>
          <p:cNvPr id="3" name="Rectangle 2">
            <a:extLst>
              <a:ext uri="{FF2B5EF4-FFF2-40B4-BE49-F238E27FC236}">
                <a16:creationId xmlns:a16="http://schemas.microsoft.com/office/drawing/2014/main" id="{1C06982C-4AE5-42DB-8FBE-FF50D420B19F}"/>
              </a:ext>
            </a:extLst>
          </p:cNvPr>
          <p:cNvSpPr/>
          <p:nvPr/>
        </p:nvSpPr>
        <p:spPr>
          <a:xfrm>
            <a:off x="6843523" y="804016"/>
            <a:ext cx="5128953" cy="3046988"/>
          </a:xfrm>
          <a:prstGeom prst="rect">
            <a:avLst/>
          </a:prstGeom>
        </p:spPr>
        <p:txBody>
          <a:bodyPr wrap="square">
            <a:spAutoFit/>
          </a:bodyPr>
          <a:lstStyle/>
          <a:p>
            <a:pPr algn="just">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Initially, the output of the sine wave was saturating at the top and bottom points, where the duty cycle reached its maximum and minimum values. This saturation occurred because the maximum duty cycle was being applied at the peak points of the sine wave, causing the signal to clip. The figure below shows that the output couldn’t smoothly follow the sinusoidal waveform at these points.</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This issue likely stemmed from improper scaling or clamping of the duty cycle at the extremes of the sine wave. To resolve this, we need to ensure that the duty cycle is correctly adjusted throughout the sine wave, preventing it from exceeding the limits and avoiding the saturation effect</a:t>
            </a: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84E58BB4-0540-4027-A04E-DEBA581C0160}"/>
              </a:ext>
            </a:extLst>
          </p:cNvPr>
          <p:cNvGrpSpPr/>
          <p:nvPr/>
        </p:nvGrpSpPr>
        <p:grpSpPr>
          <a:xfrm>
            <a:off x="7067764" y="3748562"/>
            <a:ext cx="4680470" cy="2972913"/>
            <a:chOff x="0" y="0"/>
            <a:chExt cx="4003040" cy="2587997"/>
          </a:xfrm>
        </p:grpSpPr>
        <p:pic>
          <p:nvPicPr>
            <p:cNvPr id="13" name="Picture 12">
              <a:extLst>
                <a:ext uri="{FF2B5EF4-FFF2-40B4-BE49-F238E27FC236}">
                  <a16:creationId xmlns:a16="http://schemas.microsoft.com/office/drawing/2014/main" id="{6EC38219-5692-4382-B2B7-9A7D914971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003040" cy="2251710"/>
            </a:xfrm>
            <a:prstGeom prst="rect">
              <a:avLst/>
            </a:prstGeom>
            <a:noFill/>
            <a:ln>
              <a:noFill/>
            </a:ln>
          </p:spPr>
        </p:pic>
        <p:sp>
          <p:nvSpPr>
            <p:cNvPr id="14" name="Text Box 2">
              <a:extLst>
                <a:ext uri="{FF2B5EF4-FFF2-40B4-BE49-F238E27FC236}">
                  <a16:creationId xmlns:a16="http://schemas.microsoft.com/office/drawing/2014/main" id="{ED5A378A-5DED-42E3-B47A-C53166167E5D}"/>
                </a:ext>
              </a:extLst>
            </p:cNvPr>
            <p:cNvSpPr txBox="1">
              <a:spLocks noChangeArrowheads="1"/>
            </p:cNvSpPr>
            <p:nvPr/>
          </p:nvSpPr>
          <p:spPr bwMode="auto">
            <a:xfrm>
              <a:off x="289451" y="2315603"/>
              <a:ext cx="3475379" cy="27239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Saturated sinewave</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25686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29</a:t>
            </a:fld>
            <a:endParaRPr lang="en-IN"/>
          </a:p>
        </p:txBody>
      </p:sp>
      <p:sp>
        <p:nvSpPr>
          <p:cNvPr id="2" name="Rectangle 1">
            <a:extLst>
              <a:ext uri="{FF2B5EF4-FFF2-40B4-BE49-F238E27FC236}">
                <a16:creationId xmlns:a16="http://schemas.microsoft.com/office/drawing/2014/main" id="{A976493C-6961-4D0A-887F-959CD1F0628A}"/>
              </a:ext>
            </a:extLst>
          </p:cNvPr>
          <p:cNvSpPr>
            <a:spLocks noChangeArrowheads="1"/>
          </p:cNvSpPr>
          <p:nvPr/>
        </p:nvSpPr>
        <p:spPr bwMode="auto">
          <a:xfrm rot="10800000" flipV="1">
            <a:off x="1197028" y="1169522"/>
            <a:ext cx="823791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To address the issue, maximum and minimum duty cycle limits were implemented to prevent saturation at the top and bottom of the sine wave, where the duty cycle reaches its extremes.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prevented clipping at the extremes and ensured the duty cycle stayed within the expected 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SPWM signal was scaled according to these limits to achieve smoother transitions between the peaks and troughs of the sine wave.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Dead-time management was introduced to synchronize the switching signals more effectively.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resulted in a more stable and accurate sine wave output without saturation, improving overall waveform quality.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dead-time setting is an 8-bit value, ranging from 0 to 255, and it configures the dead time duration based on the timer input clock.</a:t>
            </a:r>
          </a:p>
          <a:p>
            <a:pPr lvl="0" eaLnBrk="0" fontAlgn="base" hangingPunct="0">
              <a:spcBef>
                <a:spcPct val="0"/>
              </a:spcBef>
              <a:spcAft>
                <a:spcPct val="0"/>
              </a:spcAft>
              <a:buFontTx/>
              <a:buChar char="•"/>
            </a:pPr>
            <a:r>
              <a:rPr lang="en-GB" dirty="0"/>
              <a:t>For a minimum of 3 µs dead time, the calculated value for STM32H723ZG is 244.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712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9953A-8538-3340-B8AE-94B6051AF821}"/>
              </a:ext>
            </a:extLst>
          </p:cNvPr>
          <p:cNvSpPr txBox="1"/>
          <p:nvPr/>
        </p:nvSpPr>
        <p:spPr>
          <a:xfrm>
            <a:off x="1021977" y="1595718"/>
            <a:ext cx="10441274" cy="2862322"/>
          </a:xfrm>
          <a:prstGeom prst="rect">
            <a:avLst/>
          </a:prstGeom>
          <a:noFill/>
        </p:spPr>
        <p:txBody>
          <a:bodyPr wrap="square" rtlCol="0">
            <a:spAutoFit/>
          </a:bodyPr>
          <a:lstStyle/>
          <a:p>
            <a:pPr algn="just"/>
            <a:r>
              <a:rPr lang="en-GB" dirty="0"/>
              <a:t>This project focuses on developing a three-phase grid-connected inverter using an STM32 microcontroller. The system converts DC power from renewable sources into grid-compatible AC power, requiring precise synchronization with utility voltage and frequency through sinusoidal PWM (SPWM) control and phase-locked loop (PLL) technology. The hardware implementation uses an ADEMTEK inverter stack with SKM75GB12T4 IGBT modules driven by STM32-generated gate signals. Key developments include implementing Clark and Park transformations for grid current control, designing voltage and current sensing circuits for system monitoring, and achieving successful grid synchronization using PLL technique. The system has been tested in both standalone and grid-connected operation modes, demonstrating basic grid-tie functionality. Future work will focus on improving waveform quality, system stability, output filtering, and control algorithm refinement through comprehensive testing under various grid conditions.</a:t>
            </a:r>
            <a:endParaRPr lang="en-GB"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E294E7E-F081-E9D2-A358-88B36E562610}"/>
              </a:ext>
            </a:extLst>
          </p:cNvPr>
          <p:cNvSpPr txBox="1"/>
          <p:nvPr/>
        </p:nvSpPr>
        <p:spPr>
          <a:xfrm>
            <a:off x="3670663" y="361284"/>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Abstract</a:t>
            </a:r>
          </a:p>
        </p:txBody>
      </p:sp>
      <p:sp>
        <p:nvSpPr>
          <p:cNvPr id="4" name="Date Placeholder 3">
            <a:extLst>
              <a:ext uri="{FF2B5EF4-FFF2-40B4-BE49-F238E27FC236}">
                <a16:creationId xmlns:a16="http://schemas.microsoft.com/office/drawing/2014/main" id="{F09905D4-AC13-DCCA-4DBC-C840191664CE}"/>
              </a:ext>
            </a:extLst>
          </p:cNvPr>
          <p:cNvSpPr>
            <a:spLocks noGrp="1"/>
          </p:cNvSpPr>
          <p:nvPr>
            <p:ph type="dt" sz="half" idx="10"/>
          </p:nvPr>
        </p:nvSpPr>
        <p:spPr/>
        <p:txBody>
          <a:bodyPr/>
          <a:lstStyle/>
          <a:p>
            <a:fld id="{99C54A94-751E-4CDB-8CD8-1E2D1E5B069A}" type="datetime1">
              <a:rPr lang="en-US" smtClean="0"/>
              <a:t>3/30/2025</a:t>
            </a:fld>
            <a:endParaRPr lang="en-IN"/>
          </a:p>
        </p:txBody>
      </p:sp>
      <p:sp>
        <p:nvSpPr>
          <p:cNvPr id="5" name="Slide Number Placeholder 4">
            <a:extLst>
              <a:ext uri="{FF2B5EF4-FFF2-40B4-BE49-F238E27FC236}">
                <a16:creationId xmlns:a16="http://schemas.microsoft.com/office/drawing/2014/main" id="{E17C00E0-8107-67A2-455D-C96D604A78F6}"/>
              </a:ext>
            </a:extLst>
          </p:cNvPr>
          <p:cNvSpPr>
            <a:spLocks noGrp="1"/>
          </p:cNvSpPr>
          <p:nvPr>
            <p:ph type="sldNum" sz="quarter" idx="12"/>
          </p:nvPr>
        </p:nvSpPr>
        <p:spPr/>
        <p:txBody>
          <a:bodyPr/>
          <a:lstStyle/>
          <a:p>
            <a:fld id="{4589B8F1-2473-4A4C-A49C-3171522E99F8}" type="slidenum">
              <a:rPr lang="en-IN" smtClean="0"/>
              <a:t>3</a:t>
            </a:fld>
            <a:endParaRPr lang="en-IN"/>
          </a:p>
        </p:txBody>
      </p:sp>
    </p:spTree>
    <p:extLst>
      <p:ext uri="{BB962C8B-B14F-4D97-AF65-F5344CB8AC3E}">
        <p14:creationId xmlns:p14="http://schemas.microsoft.com/office/powerpoint/2010/main" val="1963438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30</a:t>
            </a:fld>
            <a:endParaRPr lang="en-IN"/>
          </a:p>
        </p:txBody>
      </p:sp>
      <p:grpSp>
        <p:nvGrpSpPr>
          <p:cNvPr id="7" name="Group 6">
            <a:extLst>
              <a:ext uri="{FF2B5EF4-FFF2-40B4-BE49-F238E27FC236}">
                <a16:creationId xmlns:a16="http://schemas.microsoft.com/office/drawing/2014/main" id="{7948094F-8149-4F3E-82F5-5DDCA658AAC8}"/>
              </a:ext>
            </a:extLst>
          </p:cNvPr>
          <p:cNvGrpSpPr/>
          <p:nvPr/>
        </p:nvGrpSpPr>
        <p:grpSpPr>
          <a:xfrm>
            <a:off x="6029498" y="1223962"/>
            <a:ext cx="5862319" cy="4410075"/>
            <a:chOff x="0" y="0"/>
            <a:chExt cx="5862319" cy="4410206"/>
          </a:xfrm>
        </p:grpSpPr>
        <p:grpSp>
          <p:nvGrpSpPr>
            <p:cNvPr id="8" name="Group 7">
              <a:extLst>
                <a:ext uri="{FF2B5EF4-FFF2-40B4-BE49-F238E27FC236}">
                  <a16:creationId xmlns:a16="http://schemas.microsoft.com/office/drawing/2014/main" id="{371C7B71-856F-4A7A-91DF-05EEA9B36223}"/>
                </a:ext>
              </a:extLst>
            </p:cNvPr>
            <p:cNvGrpSpPr/>
            <p:nvPr/>
          </p:nvGrpSpPr>
          <p:grpSpPr>
            <a:xfrm>
              <a:off x="0" y="0"/>
              <a:ext cx="5862319" cy="3897630"/>
              <a:chOff x="0" y="47880"/>
              <a:chExt cx="9655062" cy="5340861"/>
            </a:xfrm>
          </p:grpSpPr>
          <p:sp>
            <p:nvSpPr>
              <p:cNvPr id="10" name="Rectangle 9">
                <a:extLst>
                  <a:ext uri="{FF2B5EF4-FFF2-40B4-BE49-F238E27FC236}">
                    <a16:creationId xmlns:a16="http://schemas.microsoft.com/office/drawing/2014/main" id="{39EF715D-AE64-4ECC-99C7-6263BA5E4215}"/>
                  </a:ext>
                </a:extLst>
              </p:cNvPr>
              <p:cNvSpPr/>
              <p:nvPr/>
            </p:nvSpPr>
            <p:spPr>
              <a:xfrm>
                <a:off x="3131412" y="335581"/>
                <a:ext cx="6523650" cy="505316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noAutofit/>
              </a:bodyPr>
              <a:lstStyle/>
              <a:p>
                <a:pPr>
                  <a:spcAft>
                    <a:spcPts val="0"/>
                  </a:spcAft>
                </a:pPr>
                <a:r>
                  <a:rPr lang="en-IN" sz="1050" b="1" kern="1200" dirty="0">
                    <a:solidFill>
                      <a:srgbClr val="7F0055"/>
                    </a:solidFill>
                    <a:effectLst/>
                    <a:latin typeface="Courier New" panose="02070309020205020404" pitchFamily="49" charset="0"/>
                    <a:ea typeface="Times New Roman" panose="02020603050405020304" pitchFamily="18" charset="0"/>
                    <a:cs typeface="Times New Roman" panose="02020603050405020304" pitchFamily="18" charset="0"/>
                  </a:rPr>
                  <a:t>void</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HAL_TIM_PeriodElapsedCallback</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IN" sz="1050" b="1" kern="1200" dirty="0" err="1">
                    <a:solidFill>
                      <a:srgbClr val="005032"/>
                    </a:solidFill>
                    <a:effectLst/>
                    <a:latin typeface="Courier New" panose="02070309020205020404" pitchFamily="49" charset="0"/>
                    <a:ea typeface="Times New Roman" panose="02020603050405020304" pitchFamily="18" charset="0"/>
                    <a:cs typeface="Times New Roman" panose="02020603050405020304" pitchFamily="18" charset="0"/>
                  </a:rPr>
                  <a:t>TIM_HandleTypeDef</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htim</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checking whether the elapsed timer is TIM1 or not</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7F0055"/>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htim</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-&gt;</a:t>
                </a:r>
                <a:r>
                  <a:rPr lang="en-IN" sz="1050" b="1" kern="1200" dirty="0">
                    <a:solidFill>
                      <a:srgbClr val="0000C0"/>
                    </a:solidFill>
                    <a:effectLst/>
                    <a:latin typeface="Courier New" panose="02070309020205020404" pitchFamily="49" charset="0"/>
                    <a:ea typeface="Times New Roman" panose="02020603050405020304" pitchFamily="18" charset="0"/>
                    <a:cs typeface="Times New Roman" panose="02020603050405020304" pitchFamily="18" charset="0"/>
                  </a:rPr>
                  <a:t>Instance</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TIM1) {</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configuring ADC for sensing </a:t>
                </a:r>
                <a:r>
                  <a:rPr lang="en-IN" sz="1050" b="1" u="sng" kern="1200" dirty="0" err="1">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Vr</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ADC_ForVoltageR</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HAL_ADC_Start</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HAL_ADC_PollForConversion</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 1000);</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VOLTAGE_ADC_VALUES[0]=</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HAL_ADC_GetValue</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HAL_ADC_Stop</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configuring ADC for sensing </a:t>
                </a:r>
                <a:r>
                  <a:rPr lang="en-IN" sz="1050" b="1" u="sng" kern="1200" dirty="0" err="1">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Vy</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ADC_ForVoltageY</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HAL_ADC_Start</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HAL_ADC_PollForConversion</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 1000);</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VOLTAGE_ADC_VALUES[1]=</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HAL_ADC_GetValue</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HAL_ADC_Stop</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 configuring ADC for sensing </a:t>
                </a:r>
                <a:r>
                  <a:rPr lang="en-IN" sz="1050" b="1" u="sng" kern="1200" dirty="0" err="1">
                    <a:solidFill>
                      <a:srgbClr val="3F7F5F"/>
                    </a:solidFill>
                    <a:effectLst/>
                    <a:latin typeface="Courier New" panose="02070309020205020404" pitchFamily="49" charset="0"/>
                    <a:ea typeface="Times New Roman" panose="02020603050405020304" pitchFamily="18" charset="0"/>
                    <a:cs typeface="Times New Roman" panose="02020603050405020304" pitchFamily="18" charset="0"/>
                  </a:rPr>
                  <a:t>Vz</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ADC_ForVoltageB</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HAL_ADC_Start</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HAL_ADC_PollForConversion</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 1000);</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VOLTAGE_ADC_VALUES[2]=</a:t>
                </a: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HAL_ADC_GetValue</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HAL_ADC_Stop</a:t>
                </a: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(&amp;hadc1);</a:t>
                </a:r>
                <a:endParaRPr lang="en-IN" sz="1200" dirty="0">
                  <a:effectLst/>
                  <a:latin typeface="Times New Roman" panose="02020603050405020304" pitchFamily="18" charset="0"/>
                  <a:ea typeface="Times New Roman" panose="02020603050405020304" pitchFamily="18" charset="0"/>
                </a:endParaRPr>
              </a:p>
              <a:p>
                <a:pPr>
                  <a:spcAft>
                    <a:spcPts val="0"/>
                  </a:spcAft>
                </a:pPr>
                <a:r>
                  <a:rPr lang="en-IN" sz="1050" b="1" kern="12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D0FC24D8-3941-4628-9C1A-7317F3F47B22}"/>
                  </a:ext>
                </a:extLst>
              </p:cNvPr>
              <p:cNvPicPr/>
              <p:nvPr/>
            </p:nvPicPr>
            <p:blipFill>
              <a:blip r:embed="rId2"/>
              <a:stretch/>
            </p:blipFill>
            <p:spPr>
              <a:xfrm>
                <a:off x="0" y="47880"/>
                <a:ext cx="3009599" cy="4251600"/>
              </a:xfrm>
              <a:prstGeom prst="rect">
                <a:avLst/>
              </a:prstGeom>
              <a:ln w="0">
                <a:noFill/>
              </a:ln>
            </p:spPr>
          </p:pic>
          <p:cxnSp>
            <p:nvCxnSpPr>
              <p:cNvPr id="12" name="Connector: Elbow 11">
                <a:extLst>
                  <a:ext uri="{FF2B5EF4-FFF2-40B4-BE49-F238E27FC236}">
                    <a16:creationId xmlns:a16="http://schemas.microsoft.com/office/drawing/2014/main" id="{B3AFB799-80B8-4416-82C3-74A12A5B6AC8}"/>
                  </a:ext>
                </a:extLst>
              </p:cNvPr>
              <p:cNvCxnSpPr/>
              <p:nvPr/>
            </p:nvCxnSpPr>
            <p:spPr>
              <a:xfrm>
                <a:off x="1630440" y="4050720"/>
                <a:ext cx="1124640" cy="857880"/>
              </a:xfrm>
              <a:prstGeom prst="bentConnector3">
                <a:avLst>
                  <a:gd name="adj1" fmla="val 1697"/>
                </a:avLst>
              </a:prstGeom>
              <a:ln w="28575">
                <a:solidFill>
                  <a:srgbClr val="000000"/>
                </a:solidFill>
                <a:round/>
                <a:tailEnd type="triangle" w="med" len="med"/>
              </a:ln>
            </p:spPr>
          </p:cxnSp>
        </p:grpSp>
        <p:sp>
          <p:nvSpPr>
            <p:cNvPr id="9" name="Text Box 2">
              <a:extLst>
                <a:ext uri="{FF2B5EF4-FFF2-40B4-BE49-F238E27FC236}">
                  <a16:creationId xmlns:a16="http://schemas.microsoft.com/office/drawing/2014/main" id="{8F5AF397-FD25-4D74-B64B-7D2BA9F6D68E}"/>
                </a:ext>
              </a:extLst>
            </p:cNvPr>
            <p:cNvSpPr txBox="1">
              <a:spLocks noChangeArrowheads="1"/>
            </p:cNvSpPr>
            <p:nvPr/>
          </p:nvSpPr>
          <p:spPr bwMode="auto">
            <a:xfrm>
              <a:off x="1519614" y="4137824"/>
              <a:ext cx="3475355" cy="27238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4.3.1 (d) ADC pollforConversion</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
        <p:nvSpPr>
          <p:cNvPr id="13" name="Rectangle 1">
            <a:extLst>
              <a:ext uri="{FF2B5EF4-FFF2-40B4-BE49-F238E27FC236}">
                <a16:creationId xmlns:a16="http://schemas.microsoft.com/office/drawing/2014/main" id="{6E4D499E-ACE1-4B11-BDBA-91C97EDB7BF9}"/>
              </a:ext>
            </a:extLst>
          </p:cNvPr>
          <p:cNvSpPr>
            <a:spLocks noChangeArrowheads="1"/>
          </p:cNvSpPr>
          <p:nvPr/>
        </p:nvSpPr>
        <p:spPr bwMode="auto">
          <a:xfrm rot="10800000" flipV="1">
            <a:off x="407638" y="979169"/>
            <a:ext cx="591834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Initially, the polling method was used for ADC conversion to read values from multiple channels.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method worked well for initial testing and simpler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As the project advanced, particularly with the implementation of closed-loop control and additional features, system performance started to degrade.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Polling requires the CPU to continuously check the status of each ADC channel, which becomes time-consuming when handling multiple channels or high-frequency sampling.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As the system became more complex, this approach started slowing down the overall process, especially the timer interrupts.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Timer interrupts were crucial for PWM generation and inverter control, but they began to be delayed due to the time consumed by the polling method. </a:t>
            </a:r>
          </a:p>
        </p:txBody>
      </p:sp>
    </p:spTree>
    <p:extLst>
      <p:ext uri="{BB962C8B-B14F-4D97-AF65-F5344CB8AC3E}">
        <p14:creationId xmlns:p14="http://schemas.microsoft.com/office/powerpoint/2010/main" val="70995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31</a:t>
            </a:fld>
            <a:endParaRPr lang="en-IN"/>
          </a:p>
        </p:txBody>
      </p:sp>
      <p:sp>
        <p:nvSpPr>
          <p:cNvPr id="2" name="Rectangle 1">
            <a:extLst>
              <a:ext uri="{FF2B5EF4-FFF2-40B4-BE49-F238E27FC236}">
                <a16:creationId xmlns:a16="http://schemas.microsoft.com/office/drawing/2014/main" id="{C90B9768-26BC-42E1-92AE-771DE36393BF}"/>
              </a:ext>
            </a:extLst>
          </p:cNvPr>
          <p:cNvSpPr>
            <a:spLocks noChangeArrowheads="1"/>
          </p:cNvSpPr>
          <p:nvPr/>
        </p:nvSpPr>
        <p:spPr bwMode="auto">
          <a:xfrm rot="10800000" flipV="1">
            <a:off x="573577" y="516523"/>
            <a:ext cx="1133578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Transitioned to using DMA for ADC conversions to speed up data transfer and reduce CPU workload.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DMA allows ADC data to be transferred directly into memory, enabling the handling of multiple ADC channels simultaneously.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Encountered a problem where DMA transfers were not working correctly due to the lack of enabling "DMA circular mode" in the ADC parameter settings on the STM32H723ZG.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Enabling DMA circular mode resolved the DMA transfer issue and allowed continuous data collection from ADC channels.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enabling DMA, another problem arose: ADC conversions were happening at a very high rate, causing the callback function to trigger too frequently.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overloaded the system, slowing down critical timer interrupts used for PWM signal updates.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Reduced the ADC clock speed by dividing it by 4 to slow down the conversion rate and prevent overload, allowing timer interrupts to function properly.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became more stable after this adjustment, with the ADC values updating at a reasonable rate and without delays in timer interrupts.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Observed sudden spikes or fluctuations in ADC readings, leading to noisy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Implemented a Butterworth filter to reduce high-frequency noise and smooth out fluctuations in ADC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Butterworth filter improved the stability of ADC values, reducing noise and spikes, resulting in more accurate and consistent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filter enhanced system performance, ensuring more reliable operation, particularly for closed-loop control and other features. </a:t>
            </a:r>
          </a:p>
        </p:txBody>
      </p:sp>
    </p:spTree>
    <p:extLst>
      <p:ext uri="{BB962C8B-B14F-4D97-AF65-F5344CB8AC3E}">
        <p14:creationId xmlns:p14="http://schemas.microsoft.com/office/powerpoint/2010/main" val="337015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32</a:t>
            </a:fld>
            <a:endParaRPr lang="en-IN"/>
          </a:p>
        </p:txBody>
      </p:sp>
      <p:grpSp>
        <p:nvGrpSpPr>
          <p:cNvPr id="7" name="Group 6">
            <a:extLst>
              <a:ext uri="{FF2B5EF4-FFF2-40B4-BE49-F238E27FC236}">
                <a16:creationId xmlns:a16="http://schemas.microsoft.com/office/drawing/2014/main" id="{EE73A8CD-10BD-4D0F-8033-0439C07D6DC3}"/>
              </a:ext>
            </a:extLst>
          </p:cNvPr>
          <p:cNvGrpSpPr/>
          <p:nvPr/>
        </p:nvGrpSpPr>
        <p:grpSpPr>
          <a:xfrm>
            <a:off x="1737359" y="1161486"/>
            <a:ext cx="9077498" cy="5121406"/>
            <a:chOff x="0" y="0"/>
            <a:chExt cx="4594860" cy="2345318"/>
          </a:xfrm>
        </p:grpSpPr>
        <p:pic>
          <p:nvPicPr>
            <p:cNvPr id="8" name="Picture 7">
              <a:extLst>
                <a:ext uri="{FF2B5EF4-FFF2-40B4-BE49-F238E27FC236}">
                  <a16:creationId xmlns:a16="http://schemas.microsoft.com/office/drawing/2014/main" id="{85211410-0437-431F-BC76-950645A41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94860" cy="1970405"/>
            </a:xfrm>
            <a:prstGeom prst="rect">
              <a:avLst/>
            </a:prstGeom>
          </p:spPr>
        </p:pic>
        <p:sp>
          <p:nvSpPr>
            <p:cNvPr id="9" name="Text Box 2">
              <a:extLst>
                <a:ext uri="{FF2B5EF4-FFF2-40B4-BE49-F238E27FC236}">
                  <a16:creationId xmlns:a16="http://schemas.microsoft.com/office/drawing/2014/main" id="{932F4C4F-D973-41B7-90B9-15BFF9F0662E}"/>
                </a:ext>
              </a:extLst>
            </p:cNvPr>
            <p:cNvSpPr txBox="1">
              <a:spLocks noChangeArrowheads="1"/>
            </p:cNvSpPr>
            <p:nvPr/>
          </p:nvSpPr>
          <p:spPr bwMode="auto">
            <a:xfrm>
              <a:off x="559293" y="2072936"/>
              <a:ext cx="3475355" cy="27238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4.3.1 (e) Three phase ADC values </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03171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O</a:t>
            </a:r>
            <a:r>
              <a:rPr lang="en-IN" sz="2400" b="1" dirty="0">
                <a:solidFill>
                  <a:schemeClr val="tx1"/>
                </a:solidFill>
                <a:latin typeface="Times New Roman" panose="02020603050405020304" pitchFamily="18" charset="0"/>
                <a:cs typeface="Times New Roman" panose="02020603050405020304" pitchFamily="18" charset="0"/>
              </a:rPr>
              <a:t>pen Loop Control</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33</a:t>
            </a:fld>
            <a:endParaRPr lang="en-IN"/>
          </a:p>
        </p:txBody>
      </p:sp>
      <p:sp>
        <p:nvSpPr>
          <p:cNvPr id="2" name="Rectangle 1">
            <a:extLst>
              <a:ext uri="{FF2B5EF4-FFF2-40B4-BE49-F238E27FC236}">
                <a16:creationId xmlns:a16="http://schemas.microsoft.com/office/drawing/2014/main" id="{8DF199FE-6DD2-4F1B-8EF6-4EF4A519AAEB}"/>
              </a:ext>
            </a:extLst>
          </p:cNvPr>
          <p:cNvSpPr>
            <a:spLocks noChangeArrowheads="1"/>
          </p:cNvSpPr>
          <p:nvPr/>
        </p:nvSpPr>
        <p:spPr bwMode="auto">
          <a:xfrm rot="10800000" flipV="1">
            <a:off x="480752" y="804016"/>
            <a:ext cx="620129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PWM signals are generated by updating the CCR values of the timer, controlling the inverter’s output voltage.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timer runs at the required frequency (e.g., 10 kHz) and triggers a callback to update PWM signals.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precomputed SPWM lookup table provides sinusoidal duty cycle values for PWM.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CCR register is updated with values from the lookup table to control the PWM duty cycle.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 timer overflow, the callback function updates the CCR values to generate the PWM waveform.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generates sinusoidal PWM signals without feedback adjustments. </a:t>
            </a:r>
          </a:p>
          <a:p>
            <a:pPr lvl="0" eaLnBrk="0" fontAlgn="base" hangingPunct="0">
              <a:spcBef>
                <a:spcPct val="0"/>
              </a:spcBef>
              <a:spcAft>
                <a:spcPct val="0"/>
              </a:spcAft>
              <a:buFontTx/>
              <a:buChar char="•"/>
            </a:pPr>
            <a:r>
              <a:rPr lang="en-GB" dirty="0"/>
              <a:t>PWM signals control the inverter output, generating a sinusoidal waveform.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6F0C9C80-26D0-46F2-BF02-0BACCC9217C6}"/>
              </a:ext>
            </a:extLst>
          </p:cNvPr>
          <p:cNvPicPr/>
          <p:nvPr/>
        </p:nvPicPr>
        <p:blipFill>
          <a:blip r:embed="rId2">
            <a:extLst>
              <a:ext uri="{28A0092B-C50C-407E-A947-70E740481C1C}">
                <a14:useLocalDpi xmlns:a14="http://schemas.microsoft.com/office/drawing/2010/main" val="0"/>
              </a:ext>
            </a:extLst>
          </a:blip>
          <a:stretch>
            <a:fillRect/>
          </a:stretch>
        </p:blipFill>
        <p:spPr>
          <a:xfrm>
            <a:off x="6777644" y="1210540"/>
            <a:ext cx="5120640" cy="4320540"/>
          </a:xfrm>
          <a:prstGeom prst="rect">
            <a:avLst/>
          </a:prstGeom>
        </p:spPr>
      </p:pic>
    </p:spTree>
    <p:extLst>
      <p:ext uri="{BB962C8B-B14F-4D97-AF65-F5344CB8AC3E}">
        <p14:creationId xmlns:p14="http://schemas.microsoft.com/office/powerpoint/2010/main" val="1250838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O</a:t>
            </a:r>
            <a:r>
              <a:rPr lang="en-IN" sz="2400" b="1" dirty="0">
                <a:solidFill>
                  <a:schemeClr val="tx1"/>
                </a:solidFill>
                <a:latin typeface="Times New Roman" panose="02020603050405020304" pitchFamily="18" charset="0"/>
                <a:cs typeface="Times New Roman" panose="02020603050405020304" pitchFamily="18" charset="0"/>
              </a:rPr>
              <a:t>pen Loop Control</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34</a:t>
            </a:fld>
            <a:endParaRPr lang="en-IN"/>
          </a:p>
        </p:txBody>
      </p:sp>
      <p:sp>
        <p:nvSpPr>
          <p:cNvPr id="3" name="Rectangle 1">
            <a:extLst>
              <a:ext uri="{FF2B5EF4-FFF2-40B4-BE49-F238E27FC236}">
                <a16:creationId xmlns:a16="http://schemas.microsoft.com/office/drawing/2014/main" id="{D941DE01-39F3-4286-95FC-1AA4EB12B6E5}"/>
              </a:ext>
            </a:extLst>
          </p:cNvPr>
          <p:cNvSpPr>
            <a:spLocks noChangeArrowheads="1"/>
          </p:cNvSpPr>
          <p:nvPr/>
        </p:nvSpPr>
        <p:spPr bwMode="auto">
          <a:xfrm rot="10800000" flipV="1">
            <a:off x="224442" y="711682"/>
            <a:ext cx="505414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Initially, the open-loop system was tested without applying limits on the CCR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Without load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output voltage followed a sinusoidal waveform.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Peaks of the waveform directly corresponded to the PWM duty cycle’s full 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Clipping occurred at high and low points as the duty cycle exceeded the valid 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When a load was applied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voltage waveform improved and became more stable.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implementing maximum and minimum limits on the duty cycle: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Clipping issues were avoided.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smoother, better-quality sine wave output was achieved.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inverter performance and stability improved.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95A678AF-30B7-437C-98AB-505ADEDD9278}"/>
              </a:ext>
            </a:extLst>
          </p:cNvPr>
          <p:cNvGrpSpPr/>
          <p:nvPr/>
        </p:nvGrpSpPr>
        <p:grpSpPr>
          <a:xfrm>
            <a:off x="5176408" y="1175873"/>
            <a:ext cx="2625840" cy="2150793"/>
            <a:chOff x="0" y="0"/>
            <a:chExt cx="3957955" cy="2640612"/>
          </a:xfrm>
        </p:grpSpPr>
        <p:pic>
          <p:nvPicPr>
            <p:cNvPr id="16" name="Picture 15">
              <a:extLst>
                <a:ext uri="{FF2B5EF4-FFF2-40B4-BE49-F238E27FC236}">
                  <a16:creationId xmlns:a16="http://schemas.microsoft.com/office/drawing/2014/main" id="{A8BD1123-FF8F-470D-87EE-49FAFECB7A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957955" cy="2226310"/>
            </a:xfrm>
            <a:prstGeom prst="rect">
              <a:avLst/>
            </a:prstGeom>
            <a:noFill/>
            <a:ln>
              <a:noFill/>
            </a:ln>
          </p:spPr>
        </p:pic>
        <p:sp>
          <p:nvSpPr>
            <p:cNvPr id="17" name="Text Box 2">
              <a:extLst>
                <a:ext uri="{FF2B5EF4-FFF2-40B4-BE49-F238E27FC236}">
                  <a16:creationId xmlns:a16="http://schemas.microsoft.com/office/drawing/2014/main" id="{126E041C-21A9-4A8B-B5A4-2B2B5585A11A}"/>
                </a:ext>
              </a:extLst>
            </p:cNvPr>
            <p:cNvSpPr txBox="1">
              <a:spLocks noChangeArrowheads="1"/>
            </p:cNvSpPr>
            <p:nvPr/>
          </p:nvSpPr>
          <p:spPr bwMode="auto">
            <a:xfrm>
              <a:off x="72362" y="2368230"/>
              <a:ext cx="3475355" cy="27238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 open loop Without Load</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grpSp>
        <p:nvGrpSpPr>
          <p:cNvPr id="9" name="Group 8">
            <a:extLst>
              <a:ext uri="{FF2B5EF4-FFF2-40B4-BE49-F238E27FC236}">
                <a16:creationId xmlns:a16="http://schemas.microsoft.com/office/drawing/2014/main" id="{A81EA373-6903-4DEF-BAC9-702F2D87654A}"/>
              </a:ext>
            </a:extLst>
          </p:cNvPr>
          <p:cNvGrpSpPr/>
          <p:nvPr/>
        </p:nvGrpSpPr>
        <p:grpSpPr>
          <a:xfrm>
            <a:off x="8326598" y="993928"/>
            <a:ext cx="3131670" cy="2294446"/>
            <a:chOff x="-306928" y="21665"/>
            <a:chExt cx="5255895" cy="3322838"/>
          </a:xfrm>
        </p:grpSpPr>
        <p:pic>
          <p:nvPicPr>
            <p:cNvPr id="14" name="Picture 13">
              <a:extLst>
                <a:ext uri="{FF2B5EF4-FFF2-40B4-BE49-F238E27FC236}">
                  <a16:creationId xmlns:a16="http://schemas.microsoft.com/office/drawing/2014/main" id="{D30AEFD8-F938-4C48-A78C-35458EBD16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28" y="21665"/>
              <a:ext cx="5255895" cy="2956560"/>
            </a:xfrm>
            <a:prstGeom prst="rect">
              <a:avLst/>
            </a:prstGeom>
            <a:noFill/>
            <a:ln>
              <a:noFill/>
            </a:ln>
          </p:spPr>
        </p:pic>
        <p:sp>
          <p:nvSpPr>
            <p:cNvPr id="15" name="Text Box 2">
              <a:extLst>
                <a:ext uri="{FF2B5EF4-FFF2-40B4-BE49-F238E27FC236}">
                  <a16:creationId xmlns:a16="http://schemas.microsoft.com/office/drawing/2014/main" id="{41914A0F-0127-4AD2-8DC1-0B9DD9CEC0AE}"/>
                </a:ext>
              </a:extLst>
            </p:cNvPr>
            <p:cNvSpPr txBox="1">
              <a:spLocks noChangeArrowheads="1"/>
            </p:cNvSpPr>
            <p:nvPr/>
          </p:nvSpPr>
          <p:spPr bwMode="auto">
            <a:xfrm>
              <a:off x="980184" y="3072121"/>
              <a:ext cx="3475355" cy="27238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open loop With Load</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grpSp>
        <p:nvGrpSpPr>
          <p:cNvPr id="11" name="Group 10">
            <a:extLst>
              <a:ext uri="{FF2B5EF4-FFF2-40B4-BE49-F238E27FC236}">
                <a16:creationId xmlns:a16="http://schemas.microsoft.com/office/drawing/2014/main" id="{7C2F5D3C-8400-453F-ADA3-AE534DC8AEC9}"/>
              </a:ext>
            </a:extLst>
          </p:cNvPr>
          <p:cNvGrpSpPr/>
          <p:nvPr/>
        </p:nvGrpSpPr>
        <p:grpSpPr>
          <a:xfrm>
            <a:off x="6547518" y="3602269"/>
            <a:ext cx="4387215" cy="2913380"/>
            <a:chOff x="32892" y="-98685"/>
            <a:chExt cx="4843953" cy="3105022"/>
          </a:xfrm>
        </p:grpSpPr>
        <p:pic>
          <p:nvPicPr>
            <p:cNvPr id="12" name="Picture 11">
              <a:extLst>
                <a:ext uri="{FF2B5EF4-FFF2-40B4-BE49-F238E27FC236}">
                  <a16:creationId xmlns:a16="http://schemas.microsoft.com/office/drawing/2014/main" id="{D858454D-7229-44A7-B493-061D776B833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195" y="-98685"/>
              <a:ext cx="4692650" cy="2640330"/>
            </a:xfrm>
            <a:prstGeom prst="rect">
              <a:avLst/>
            </a:prstGeom>
            <a:noFill/>
            <a:ln>
              <a:noFill/>
            </a:ln>
          </p:spPr>
        </p:pic>
        <p:sp>
          <p:nvSpPr>
            <p:cNvPr id="13" name="Text Box 2">
              <a:extLst>
                <a:ext uri="{FF2B5EF4-FFF2-40B4-BE49-F238E27FC236}">
                  <a16:creationId xmlns:a16="http://schemas.microsoft.com/office/drawing/2014/main" id="{07EE4E41-9DAC-4495-9FEB-E10CC35D294B}"/>
                </a:ext>
              </a:extLst>
            </p:cNvPr>
            <p:cNvSpPr txBox="1">
              <a:spLocks noChangeArrowheads="1"/>
            </p:cNvSpPr>
            <p:nvPr/>
          </p:nvSpPr>
          <p:spPr bwMode="auto">
            <a:xfrm>
              <a:off x="32892" y="2736622"/>
              <a:ext cx="4637354" cy="26971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open loop Without Load when limits applied to CCR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804072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Closed Loop voltage Control</a:t>
            </a:r>
            <a:endParaRPr lang="en-IN" sz="2400" b="1" dirty="0">
              <a:solidFill>
                <a:schemeClr val="tx1"/>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141CD906-5860-4744-848C-2B52B6ED3575}"/>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6200000">
            <a:off x="7765892" y="860715"/>
            <a:ext cx="3837566" cy="5136570"/>
          </a:xfrm>
          <a:prstGeom prst="rect">
            <a:avLst/>
          </a:prstGeom>
        </p:spPr>
      </p:pic>
      <p:sp>
        <p:nvSpPr>
          <p:cNvPr id="7" name="Rectangle 2">
            <a:extLst>
              <a:ext uri="{FF2B5EF4-FFF2-40B4-BE49-F238E27FC236}">
                <a16:creationId xmlns:a16="http://schemas.microsoft.com/office/drawing/2014/main" id="{EE023A0A-290F-4EE1-8E64-E2F651E70CD0}"/>
              </a:ext>
            </a:extLst>
          </p:cNvPr>
          <p:cNvSpPr>
            <a:spLocks noChangeArrowheads="1"/>
          </p:cNvSpPr>
          <p:nvPr/>
        </p:nvSpPr>
        <p:spPr bwMode="auto">
          <a:xfrm rot="10800000" flipV="1">
            <a:off x="138829" y="1065141"/>
            <a:ext cx="6977561"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main control loop handles the transformation and control of a three-phase voltage source.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starts by updating the phase angle (theta) used for transformations.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reads the three-phase voltages (VOLTAGE_R_PHASE, VOLTAGE_Y_PHASE, VOLTAGE_B_PHASE) through ADC inputs.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abc_to_alpha_beta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is used again to transform the three-phase system into the alpha-beta stationary reference frame, simplifying the control logic.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alpha and beta values are stored in global variables for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alpha-beta components are then transformed into the rotating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reference frame using the current phase angle (theta).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aligns the d-axis with the reference vector, enabling easier control of active power.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PID controller regulates the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component (aligned with the d-axis), and the control output is scaled by half the DC bus voltage (VDC/2) to compute the controlled voltage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vd_control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component (aligned with the q-axis) is set to zero, assuming no reactive power control in this implementation.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controlled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components are then transformed back into the alpha-beta reference frame.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Finally, the system converts these alpha-beta components back into the original three-phase system using the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alpha_beta_to_abc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resulting values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vaControl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vbControl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vcControl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 the voltage commands for each phase.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control loop manages the transformation between reference frames and implements control strategies, ensuring synchronization with the grid or a reference signal while maintaining appropriate voltage outputs for the application. </a:t>
            </a:r>
          </a:p>
        </p:txBody>
      </p:sp>
    </p:spTree>
    <p:extLst>
      <p:ext uri="{BB962C8B-B14F-4D97-AF65-F5344CB8AC3E}">
        <p14:creationId xmlns:p14="http://schemas.microsoft.com/office/powerpoint/2010/main" val="211315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Closed Loop voltage Control</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280CB42-00CE-427B-AD0B-D5C2DE06A9D8}"/>
              </a:ext>
            </a:extLst>
          </p:cNvPr>
          <p:cNvSpPr>
            <a:spLocks noChangeArrowheads="1"/>
          </p:cNvSpPr>
          <p:nvPr/>
        </p:nvSpPr>
        <p:spPr bwMode="auto">
          <a:xfrm rot="10800000" flipV="1">
            <a:off x="815724" y="335845"/>
            <a:ext cx="10812086"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PLL algorithm is processed via the TIM8 interrupt, which operates at a higher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During each interrupt, the system reads three-phase inputs (a, b, c) through ADC.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lang="en-US" altLang="en-US" dirty="0" err="1">
                <a:latin typeface="Arial" panose="020B0604020202020204" pitchFamily="34" charset="0"/>
              </a:rPr>
              <a:t>abc_to_alpha_beta</a:t>
            </a:r>
            <a:r>
              <a:rPr lang="en-US" altLang="en-US" dirty="0">
                <a:latin typeface="Arial" panose="020B0604020202020204" pitchFamily="34" charset="0"/>
              </a:rPr>
              <a:t> function transforms these three-phase inputs into a two-axis stationary reference frame (alpha, beta).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simplifies phase computation by projecting the system onto orthogonal axes while maintaining phase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transformation uses a weighted linear combination of the three phases to generate the alpha and beta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alpha and beta values are passed to the </a:t>
            </a:r>
            <a:r>
              <a:rPr lang="en-US" altLang="en-US" dirty="0" err="1">
                <a:latin typeface="Arial" panose="020B0604020202020204" pitchFamily="34" charset="0"/>
              </a:rPr>
              <a:t>PLL_Update</a:t>
            </a:r>
            <a:r>
              <a:rPr lang="en-US" altLang="en-US" dirty="0">
                <a:latin typeface="Arial" panose="020B0604020202020204" pitchFamily="34" charset="0"/>
              </a:rPr>
              <a:t>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Here, the phase error is calculated by comparing the reference signal with the estimated phase angle (theta).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PI controller processes this error to update the angular velocity (omega), representing the estimated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phase angle (theta) is adjusted by integrating omega over time, keeping the value within the range of [0, 2π].</a:t>
            </a:r>
          </a:p>
          <a:p>
            <a:pPr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The updated phase angle is then used to transform the alpha and beta values into a rotating reference frame (d, q) using the </a:t>
            </a:r>
            <a:r>
              <a:rPr lang="en-US" altLang="en-US" dirty="0" err="1">
                <a:latin typeface="Arial" panose="020B0604020202020204" pitchFamily="34" charset="0"/>
              </a:rPr>
              <a:t>alpha_beta_to_dq</a:t>
            </a:r>
            <a:r>
              <a:rPr lang="en-US" altLang="en-US" dirty="0">
                <a:latin typeface="Arial" panose="020B0604020202020204" pitchFamily="34" charset="0"/>
              </a:rPr>
              <a:t>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simplifies control tasks by aligning the d-axis with the reference signal.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Angular velocity is also converted into frequency (in Hz) for monitoring.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process dynamically tracks the phase and frequency of input signals, ensuring synchronization for applications such as grid control. </a:t>
            </a:r>
          </a:p>
        </p:txBody>
      </p:sp>
    </p:spTree>
    <p:extLst>
      <p:ext uri="{BB962C8B-B14F-4D97-AF65-F5344CB8AC3E}">
        <p14:creationId xmlns:p14="http://schemas.microsoft.com/office/powerpoint/2010/main" val="115580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Closed Loop voltage Control</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B12FF9AE-B297-4281-8308-B76EAEB811C8}"/>
              </a:ext>
            </a:extLst>
          </p:cNvPr>
          <p:cNvGrpSpPr/>
          <p:nvPr/>
        </p:nvGrpSpPr>
        <p:grpSpPr>
          <a:xfrm>
            <a:off x="2611942" y="823778"/>
            <a:ext cx="7219649" cy="2773155"/>
            <a:chOff x="0" y="0"/>
            <a:chExt cx="6274987" cy="2177284"/>
          </a:xfrm>
        </p:grpSpPr>
        <p:pic>
          <p:nvPicPr>
            <p:cNvPr id="10" name="Picture 9">
              <a:extLst>
                <a:ext uri="{FF2B5EF4-FFF2-40B4-BE49-F238E27FC236}">
                  <a16:creationId xmlns:a16="http://schemas.microsoft.com/office/drawing/2014/main" id="{9BDD257D-8152-47D3-A71A-AC02AA199F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7012" y="0"/>
              <a:ext cx="2847975" cy="1747520"/>
            </a:xfrm>
            <a:prstGeom prst="rect">
              <a:avLst/>
            </a:prstGeom>
          </p:spPr>
        </p:pic>
        <p:pic>
          <p:nvPicPr>
            <p:cNvPr id="11" name="Picture 10">
              <a:extLst>
                <a:ext uri="{FF2B5EF4-FFF2-40B4-BE49-F238E27FC236}">
                  <a16:creationId xmlns:a16="http://schemas.microsoft.com/office/drawing/2014/main" id="{81C7ACA3-658D-4CA9-B913-7119EA1598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513"/>
              <a:ext cx="3275330" cy="1403985"/>
            </a:xfrm>
            <a:prstGeom prst="rect">
              <a:avLst/>
            </a:prstGeom>
          </p:spPr>
        </p:pic>
        <p:sp>
          <p:nvSpPr>
            <p:cNvPr id="12" name="Text Box 2">
              <a:extLst>
                <a:ext uri="{FF2B5EF4-FFF2-40B4-BE49-F238E27FC236}">
                  <a16:creationId xmlns:a16="http://schemas.microsoft.com/office/drawing/2014/main" id="{7511FBF0-0ACD-4664-A2C1-C8F7AEB682E8}"/>
                </a:ext>
              </a:extLst>
            </p:cNvPr>
            <p:cNvSpPr txBox="1">
              <a:spLocks noChangeArrowheads="1"/>
            </p:cNvSpPr>
            <p:nvPr/>
          </p:nvSpPr>
          <p:spPr bwMode="auto">
            <a:xfrm>
              <a:off x="1025719" y="1924216"/>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4.3.3 (c) ABC to Alpha Beta  </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grpSp>
        <p:nvGrpSpPr>
          <p:cNvPr id="7" name="Group 6">
            <a:extLst>
              <a:ext uri="{FF2B5EF4-FFF2-40B4-BE49-F238E27FC236}">
                <a16:creationId xmlns:a16="http://schemas.microsoft.com/office/drawing/2014/main" id="{9A1036EC-C95E-42BA-931C-9776F2F87F5D}"/>
              </a:ext>
            </a:extLst>
          </p:cNvPr>
          <p:cNvGrpSpPr/>
          <p:nvPr/>
        </p:nvGrpSpPr>
        <p:grpSpPr>
          <a:xfrm>
            <a:off x="4280408" y="3696686"/>
            <a:ext cx="4199890" cy="2781300"/>
            <a:chOff x="0" y="0"/>
            <a:chExt cx="4200096" cy="2781583"/>
          </a:xfrm>
        </p:grpSpPr>
        <p:pic>
          <p:nvPicPr>
            <p:cNvPr id="8" name="Picture 7">
              <a:extLst>
                <a:ext uri="{FF2B5EF4-FFF2-40B4-BE49-F238E27FC236}">
                  <a16:creationId xmlns:a16="http://schemas.microsoft.com/office/drawing/2014/main" id="{D49B51A3-0941-432A-BCB9-114FC05F13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 y="0"/>
              <a:ext cx="3854450" cy="2361565"/>
            </a:xfrm>
            <a:prstGeom prst="rect">
              <a:avLst/>
            </a:prstGeom>
          </p:spPr>
        </p:pic>
        <p:sp>
          <p:nvSpPr>
            <p:cNvPr id="9" name="Text Box 2">
              <a:extLst>
                <a:ext uri="{FF2B5EF4-FFF2-40B4-BE49-F238E27FC236}">
                  <a16:creationId xmlns:a16="http://schemas.microsoft.com/office/drawing/2014/main" id="{6D06A6A2-8A06-403C-9AD2-305AEA7AD960}"/>
                </a:ext>
              </a:extLst>
            </p:cNvPr>
            <p:cNvSpPr txBox="1">
              <a:spLocks noChangeArrowheads="1"/>
            </p:cNvSpPr>
            <p:nvPr/>
          </p:nvSpPr>
          <p:spPr bwMode="auto">
            <a:xfrm>
              <a:off x="0" y="2528515"/>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4.3.3 (b) Alpha Beta to DQ </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368622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2B5EA6-934C-406E-A763-BA27ABFDEAC1}"/>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4A6DCA50-C572-4399-921D-63561650A658}"/>
              </a:ext>
            </a:extLst>
          </p:cNvPr>
          <p:cNvSpPr>
            <a:spLocks noGrp="1"/>
          </p:cNvSpPr>
          <p:nvPr>
            <p:ph type="sldNum" sz="quarter" idx="12"/>
          </p:nvPr>
        </p:nvSpPr>
        <p:spPr/>
        <p:txBody>
          <a:bodyPr/>
          <a:lstStyle/>
          <a:p>
            <a:fld id="{4589B8F1-2473-4A4C-A49C-3171522E99F8}" type="slidenum">
              <a:rPr lang="en-IN" smtClean="0"/>
              <a:t>38</a:t>
            </a:fld>
            <a:endParaRPr lang="en-IN"/>
          </a:p>
        </p:txBody>
      </p:sp>
      <p:sp>
        <p:nvSpPr>
          <p:cNvPr id="4" name="TextBox 3">
            <a:extLst>
              <a:ext uri="{FF2B5EF4-FFF2-40B4-BE49-F238E27FC236}">
                <a16:creationId xmlns:a16="http://schemas.microsoft.com/office/drawing/2014/main" id="{14061172-BC94-4D99-8F72-F1A37CA3DEC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Grid Connected loop</a:t>
            </a:r>
            <a:endParaRPr lang="en-IN"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026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Testing</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4B767C46-5296-423C-9EC8-9C7157121DB5}"/>
              </a:ext>
            </a:extLst>
          </p:cNvPr>
          <p:cNvGrpSpPr/>
          <p:nvPr/>
        </p:nvGrpSpPr>
        <p:grpSpPr>
          <a:xfrm>
            <a:off x="971203" y="939338"/>
            <a:ext cx="10249593" cy="5328459"/>
            <a:chOff x="0" y="0"/>
            <a:chExt cx="6236335" cy="3322271"/>
          </a:xfrm>
        </p:grpSpPr>
        <p:pic>
          <p:nvPicPr>
            <p:cNvPr id="14" name="Picture 13" descr="C:\Users\mahes\AppData\Local\Temp\{3C56AE6A-700F-401F-9D5C-2169B3139C75}.tmp">
              <a:extLst>
                <a:ext uri="{FF2B5EF4-FFF2-40B4-BE49-F238E27FC236}">
                  <a16:creationId xmlns:a16="http://schemas.microsoft.com/office/drawing/2014/main" id="{F1B472F0-9FDC-4982-85ED-B16FBE095F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236335" cy="2988945"/>
            </a:xfrm>
            <a:prstGeom prst="rect">
              <a:avLst/>
            </a:prstGeom>
            <a:noFill/>
            <a:ln>
              <a:noFill/>
            </a:ln>
          </p:spPr>
        </p:pic>
        <p:sp>
          <p:nvSpPr>
            <p:cNvPr id="15" name="Text Box 2">
              <a:extLst>
                <a:ext uri="{FF2B5EF4-FFF2-40B4-BE49-F238E27FC236}">
                  <a16:creationId xmlns:a16="http://schemas.microsoft.com/office/drawing/2014/main" id="{6317FF73-D4CC-4F4E-BF00-5E2A84B488C5}"/>
                </a:ext>
              </a:extLst>
            </p:cNvPr>
            <p:cNvSpPr txBox="1">
              <a:spLocks noChangeArrowheads="1"/>
            </p:cNvSpPr>
            <p:nvPr/>
          </p:nvSpPr>
          <p:spPr bwMode="auto">
            <a:xfrm>
              <a:off x="779228" y="3069203"/>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Inverter Setup</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72096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9953A-8538-3340-B8AE-94B6051AF821}"/>
              </a:ext>
            </a:extLst>
          </p:cNvPr>
          <p:cNvSpPr txBox="1"/>
          <p:nvPr/>
        </p:nvSpPr>
        <p:spPr>
          <a:xfrm>
            <a:off x="1253348" y="822949"/>
            <a:ext cx="10100452" cy="5078313"/>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PRIMARY GOAL</a:t>
            </a:r>
            <a:r>
              <a:rPr lang="en-GB" dirty="0">
                <a:latin typeface="Times New Roman" panose="02020603050405020304" pitchFamily="18" charset="0"/>
                <a:cs typeface="Times New Roman" panose="02020603050405020304" pitchFamily="18" charset="0"/>
              </a:rPr>
              <a:t>:</a:t>
            </a:r>
          </a:p>
          <a:p>
            <a:r>
              <a:rPr lang="en-GB" dirty="0"/>
              <a:t>Design, implement, and test a </a:t>
            </a:r>
            <a:r>
              <a:rPr lang="en-GB" b="1" dirty="0"/>
              <a:t>three-phase grid-connected inverter</a:t>
            </a:r>
            <a:r>
              <a:rPr lang="en-GB" dirty="0"/>
              <a:t> using an STM32 microcontroller to generate a synchronized AC output with minimal distortion, enabling seamless integration with the utility grid for renewable energy applications.</a:t>
            </a:r>
            <a:endParaRPr lang="en-GB"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SPECIFIC OBJECTIVES:</a:t>
            </a:r>
          </a:p>
          <a:p>
            <a:r>
              <a:rPr lang="en-IN" b="1" dirty="0"/>
              <a:t>Grid Synchronization &amp; SPWM Control:</a:t>
            </a:r>
          </a:p>
          <a:p>
            <a:pPr lvl="1"/>
            <a:r>
              <a:rPr lang="en-IN" dirty="0"/>
              <a:t>Implement </a:t>
            </a:r>
            <a:r>
              <a:rPr lang="en-IN" b="1" dirty="0"/>
              <a:t>Sinusoidal Pulse Width Modulation (SPWM)</a:t>
            </a:r>
            <a:r>
              <a:rPr lang="en-IN" dirty="0"/>
              <a:t> with </a:t>
            </a:r>
            <a:r>
              <a:rPr lang="en-IN" b="1" dirty="0"/>
              <a:t>Phase-Locked Loop (PLL)</a:t>
            </a:r>
            <a:r>
              <a:rPr lang="en-IN" dirty="0"/>
              <a:t> to ensure precise grid frequency and phase matching.</a:t>
            </a:r>
            <a:br>
              <a:rPr lang="en-IN" dirty="0"/>
            </a:br>
            <a:r>
              <a:rPr lang="en-IN" dirty="0"/>
              <a:t>Minimize </a:t>
            </a:r>
            <a:r>
              <a:rPr lang="en-IN" b="1" dirty="0"/>
              <a:t>harmonic distortion</a:t>
            </a:r>
            <a:r>
              <a:rPr lang="en-IN" dirty="0"/>
              <a:t> to meet grid compliance standards (e.g., IEEE 1547, IEC 61727).</a:t>
            </a:r>
            <a:endParaRPr lang="en-IN" b="1" dirty="0"/>
          </a:p>
          <a:p>
            <a:r>
              <a:rPr lang="en-GB" dirty="0">
                <a:latin typeface="Times New Roman" panose="02020603050405020304" pitchFamily="18" charset="0"/>
                <a:cs typeface="Times New Roman" panose="02020603050405020304" pitchFamily="18" charset="0"/>
              </a:rPr>
              <a:t>Hardware Implementation:</a:t>
            </a:r>
            <a:endParaRPr lang="en-IN" b="1" dirty="0"/>
          </a:p>
          <a:p>
            <a:pPr lvl="1"/>
            <a:r>
              <a:rPr lang="en-GB" dirty="0"/>
              <a:t>Integrate the </a:t>
            </a:r>
            <a:r>
              <a:rPr lang="en-GB" b="1" dirty="0"/>
              <a:t>ADEMTEK inverter stack with SKM75GB12T4 IGBTs</a:t>
            </a:r>
            <a:r>
              <a:rPr lang="en-GB" dirty="0"/>
              <a:t> and gate drivers for efficient DC-to-AC conversion.</a:t>
            </a:r>
            <a:br>
              <a:rPr lang="en-GB" dirty="0"/>
            </a:br>
            <a:r>
              <a:rPr lang="en-GB" dirty="0"/>
              <a:t>Ensure proper </a:t>
            </a:r>
            <a:r>
              <a:rPr lang="en-GB" b="1" dirty="0"/>
              <a:t>isolation and protection circuits</a:t>
            </a:r>
            <a:r>
              <a:rPr lang="en-GB" dirty="0"/>
              <a:t> for safe grid </a:t>
            </a:r>
            <a:r>
              <a:rPr lang="en-GB" dirty="0" err="1"/>
              <a:t>interconnection.</a:t>
            </a:r>
            <a:r>
              <a:rPr lang="en-GB" dirty="0" err="1">
                <a:latin typeface="Times New Roman" panose="02020603050405020304" pitchFamily="18" charset="0"/>
                <a:cs typeface="Times New Roman" panose="02020603050405020304" pitchFamily="18" charset="0"/>
              </a:rPr>
              <a:t>Voltage</a:t>
            </a:r>
            <a:r>
              <a:rPr lang="en-GB" dirty="0">
                <a:latin typeface="Times New Roman" panose="02020603050405020304" pitchFamily="18" charset="0"/>
                <a:cs typeface="Times New Roman" panose="02020603050405020304" pitchFamily="18" charset="0"/>
              </a:rPr>
              <a:t> and Current </a:t>
            </a:r>
            <a:r>
              <a:rPr lang="en-GB" dirty="0"/>
              <a:t>Design high-accuracy sensing circuits for </a:t>
            </a:r>
            <a:r>
              <a:rPr lang="en-GB" b="1" dirty="0"/>
              <a:t>real-time grid voltage/current monitoring</a:t>
            </a:r>
            <a:r>
              <a:rPr lang="en-GB" dirty="0"/>
              <a:t>.</a:t>
            </a:r>
            <a:br>
              <a:rPr lang="en-GB" dirty="0"/>
            </a:br>
            <a:r>
              <a:rPr lang="en-GB" dirty="0"/>
              <a:t>Calibrate sensors to maintain stability under varying grid and load </a:t>
            </a:r>
            <a:r>
              <a:rPr lang="en-GB" dirty="0" err="1"/>
              <a:t>conditions.</a:t>
            </a:r>
            <a:r>
              <a:rPr lang="en-GB" dirty="0" err="1">
                <a:latin typeface="Times New Roman" panose="02020603050405020304" pitchFamily="18" charset="0"/>
                <a:cs typeface="Times New Roman" panose="02020603050405020304" pitchFamily="18" charset="0"/>
              </a:rPr>
              <a:t>Closed</a:t>
            </a:r>
            <a:r>
              <a:rPr lang="en-GB" dirty="0">
                <a:latin typeface="Times New Roman" panose="02020603050405020304" pitchFamily="18" charset="0"/>
                <a:cs typeface="Times New Roman" panose="02020603050405020304" pitchFamily="18" charset="0"/>
              </a:rPr>
              <a:t>-Loop Feedback</a:t>
            </a:r>
            <a:endParaRPr lang="en-IN" b="1" dirty="0"/>
          </a:p>
          <a:p>
            <a:r>
              <a:rPr lang="en-IN" b="1" dirty="0"/>
              <a:t>Closed-Loop Grid-Tied Control:</a:t>
            </a:r>
            <a:endParaRPr lang="en-GB" dirty="0">
              <a:latin typeface="Times New Roman" panose="02020603050405020304" pitchFamily="18" charset="0"/>
              <a:cs typeface="Times New Roman" panose="02020603050405020304" pitchFamily="18" charset="0"/>
            </a:endParaRPr>
          </a:p>
          <a:p>
            <a:pPr lvl="1"/>
            <a:r>
              <a:rPr lang="en-GB" dirty="0"/>
              <a:t>Implement </a:t>
            </a:r>
            <a:r>
              <a:rPr lang="en-GB" b="1" dirty="0"/>
              <a:t>Clark &amp; Park transformations</a:t>
            </a:r>
            <a:r>
              <a:rPr lang="en-GB" dirty="0"/>
              <a:t> for grid current control in the </a:t>
            </a:r>
            <a:r>
              <a:rPr lang="en-GB" dirty="0" err="1"/>
              <a:t>dq</a:t>
            </a:r>
            <a:r>
              <a:rPr lang="en-GB" dirty="0"/>
              <a:t>-reference frame.</a:t>
            </a:r>
            <a:br>
              <a:rPr lang="en-GB" dirty="0"/>
            </a:br>
            <a:r>
              <a:rPr lang="en-GB" dirty="0"/>
              <a:t>Develop </a:t>
            </a:r>
            <a:r>
              <a:rPr lang="en-GB" b="1" dirty="0"/>
              <a:t>active/reactive power (PQ) control</a:t>
            </a:r>
            <a:r>
              <a:rPr lang="en-GB" dirty="0"/>
              <a:t> for grid-support functionalities.</a:t>
            </a:r>
            <a:endParaRPr lang="en-IN" dirty="0"/>
          </a:p>
        </p:txBody>
      </p:sp>
      <p:sp>
        <p:nvSpPr>
          <p:cNvPr id="6" name="TextBox 5">
            <a:extLst>
              <a:ext uri="{FF2B5EF4-FFF2-40B4-BE49-F238E27FC236}">
                <a16:creationId xmlns:a16="http://schemas.microsoft.com/office/drawing/2014/main" id="{5E294E7E-F081-E9D2-A358-88B36E562610}"/>
              </a:ext>
            </a:extLst>
          </p:cNvPr>
          <p:cNvSpPr txBox="1"/>
          <p:nvPr/>
        </p:nvSpPr>
        <p:spPr>
          <a:xfrm>
            <a:off x="3670663" y="361284"/>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Objectives</a:t>
            </a:r>
          </a:p>
        </p:txBody>
      </p:sp>
      <p:sp>
        <p:nvSpPr>
          <p:cNvPr id="4" name="Date Placeholder 3">
            <a:extLst>
              <a:ext uri="{FF2B5EF4-FFF2-40B4-BE49-F238E27FC236}">
                <a16:creationId xmlns:a16="http://schemas.microsoft.com/office/drawing/2014/main" id="{F09905D4-AC13-DCCA-4DBC-C840191664CE}"/>
              </a:ext>
            </a:extLst>
          </p:cNvPr>
          <p:cNvSpPr>
            <a:spLocks noGrp="1"/>
          </p:cNvSpPr>
          <p:nvPr>
            <p:ph type="dt" sz="half" idx="10"/>
          </p:nvPr>
        </p:nvSpPr>
        <p:spPr/>
        <p:txBody>
          <a:bodyPr/>
          <a:lstStyle/>
          <a:p>
            <a:fld id="{99C54A94-751E-4CDB-8CD8-1E2D1E5B069A}" type="datetime1">
              <a:rPr lang="en-US" smtClean="0"/>
              <a:t>3/30/2025</a:t>
            </a:fld>
            <a:endParaRPr lang="en-IN" dirty="0"/>
          </a:p>
        </p:txBody>
      </p:sp>
      <p:sp>
        <p:nvSpPr>
          <p:cNvPr id="5" name="Slide Number Placeholder 4">
            <a:extLst>
              <a:ext uri="{FF2B5EF4-FFF2-40B4-BE49-F238E27FC236}">
                <a16:creationId xmlns:a16="http://schemas.microsoft.com/office/drawing/2014/main" id="{E17C00E0-8107-67A2-455D-C96D604A78F6}"/>
              </a:ext>
            </a:extLst>
          </p:cNvPr>
          <p:cNvSpPr>
            <a:spLocks noGrp="1"/>
          </p:cNvSpPr>
          <p:nvPr>
            <p:ph type="sldNum" sz="quarter" idx="12"/>
          </p:nvPr>
        </p:nvSpPr>
        <p:spPr/>
        <p:txBody>
          <a:bodyPr/>
          <a:lstStyle/>
          <a:p>
            <a:fld id="{4589B8F1-2473-4A4C-A49C-3171522E99F8}" type="slidenum">
              <a:rPr lang="en-IN" smtClean="0"/>
              <a:t>4</a:t>
            </a:fld>
            <a:endParaRPr lang="en-IN"/>
          </a:p>
        </p:txBody>
      </p:sp>
    </p:spTree>
    <p:extLst>
      <p:ext uri="{BB962C8B-B14F-4D97-AF65-F5344CB8AC3E}">
        <p14:creationId xmlns:p14="http://schemas.microsoft.com/office/powerpoint/2010/main" val="2658159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Testing</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C6E483D-A4A0-42ED-9B73-6019FD851F52}"/>
              </a:ext>
            </a:extLst>
          </p:cNvPr>
          <p:cNvSpPr/>
          <p:nvPr/>
        </p:nvSpPr>
        <p:spPr>
          <a:xfrm>
            <a:off x="660552" y="705803"/>
            <a:ext cx="11122429" cy="5863144"/>
          </a:xfrm>
          <a:prstGeom prst="rect">
            <a:avLst/>
          </a:prstGeom>
        </p:spPr>
        <p:txBody>
          <a:bodyPr wrap="square">
            <a:spAutoFit/>
          </a:bodyPr>
          <a:lstStyle/>
          <a:p>
            <a:r>
              <a:rPr lang="en-GB" sz="1500" dirty="0">
                <a:latin typeface="Times New Roman" panose="02020603050405020304" pitchFamily="18" charset="0"/>
                <a:cs typeface="Times New Roman" panose="02020603050405020304" pitchFamily="18" charset="0"/>
              </a:rPr>
              <a:t>The hardware setup was designed to comprehensively test the performance of the inverter and its associated control system. The setup began with a </a:t>
            </a:r>
            <a:r>
              <a:rPr lang="en-GB" sz="1500" b="1" dirty="0">
                <a:latin typeface="Times New Roman" panose="02020603050405020304" pitchFamily="18" charset="0"/>
                <a:cs typeface="Times New Roman" panose="02020603050405020304" pitchFamily="18" charset="0"/>
              </a:rPr>
              <a:t>DC power supply</a:t>
            </a:r>
            <a:r>
              <a:rPr lang="en-GB" sz="1500" dirty="0">
                <a:latin typeface="Times New Roman" panose="02020603050405020304" pitchFamily="18" charset="0"/>
                <a:cs typeface="Times New Roman" panose="02020603050405020304" pitchFamily="18" charset="0"/>
              </a:rPr>
              <a:t>, which provided the necessary DC voltage to the inverter stack. This power was crucial for driving the inverter, which converted DC to AC.</a:t>
            </a:r>
          </a:p>
          <a:p>
            <a:r>
              <a:rPr lang="en-GB" sz="1500" dirty="0">
                <a:latin typeface="Times New Roman" panose="02020603050405020304" pitchFamily="18" charset="0"/>
                <a:cs typeface="Times New Roman" panose="02020603050405020304" pitchFamily="18" charset="0"/>
              </a:rPr>
              <a:t>The </a:t>
            </a:r>
            <a:r>
              <a:rPr lang="en-GB" sz="1500" b="1" dirty="0">
                <a:latin typeface="Times New Roman" panose="02020603050405020304" pitchFamily="18" charset="0"/>
                <a:cs typeface="Times New Roman" panose="02020603050405020304" pitchFamily="18" charset="0"/>
              </a:rPr>
              <a:t>STM32 microcontroller</a:t>
            </a:r>
            <a:r>
              <a:rPr lang="en-GB" sz="1500" dirty="0">
                <a:latin typeface="Times New Roman" panose="02020603050405020304" pitchFamily="18" charset="0"/>
                <a:cs typeface="Times New Roman" panose="02020603050405020304" pitchFamily="18" charset="0"/>
              </a:rPr>
              <a:t> played a central role in the system by generating the </a:t>
            </a:r>
            <a:r>
              <a:rPr lang="en-GB" sz="1500" b="1" dirty="0">
                <a:latin typeface="Times New Roman" panose="02020603050405020304" pitchFamily="18" charset="0"/>
                <a:cs typeface="Times New Roman" panose="02020603050405020304" pitchFamily="18" charset="0"/>
              </a:rPr>
              <a:t>PWM signals</a:t>
            </a:r>
            <a:r>
              <a:rPr lang="en-GB" sz="1500" dirty="0">
                <a:latin typeface="Times New Roman" panose="02020603050405020304" pitchFamily="18" charset="0"/>
                <a:cs typeface="Times New Roman" panose="02020603050405020304" pitchFamily="18" charset="0"/>
              </a:rPr>
              <a:t> that controlled the switching </a:t>
            </a:r>
            <a:r>
              <a:rPr lang="en-GB" sz="1500" dirty="0" err="1">
                <a:latin typeface="Times New Roman" panose="02020603050405020304" pitchFamily="18" charset="0"/>
                <a:cs typeface="Times New Roman" panose="02020603050405020304" pitchFamily="18" charset="0"/>
              </a:rPr>
              <a:t>behavior</a:t>
            </a:r>
            <a:r>
              <a:rPr lang="en-GB" sz="1500" dirty="0">
                <a:latin typeface="Times New Roman" panose="02020603050405020304" pitchFamily="18" charset="0"/>
                <a:cs typeface="Times New Roman" panose="02020603050405020304" pitchFamily="18" charset="0"/>
              </a:rPr>
              <a:t> of the inverter. These PWM signals were sent to </a:t>
            </a:r>
            <a:r>
              <a:rPr lang="en-GB" sz="1500" b="1" dirty="0">
                <a:latin typeface="Times New Roman" panose="02020603050405020304" pitchFamily="18" charset="0"/>
                <a:cs typeface="Times New Roman" panose="02020603050405020304" pitchFamily="18" charset="0"/>
              </a:rPr>
              <a:t>gate drivers</a:t>
            </a:r>
            <a:r>
              <a:rPr lang="en-GB" sz="1500" dirty="0">
                <a:latin typeface="Times New Roman" panose="02020603050405020304" pitchFamily="18" charset="0"/>
                <a:cs typeface="Times New Roman" panose="02020603050405020304" pitchFamily="18" charset="0"/>
              </a:rPr>
              <a:t>, which acted as intermediaries between the microcontroller and the switching devices. The gate drivers controlled the </a:t>
            </a:r>
            <a:r>
              <a:rPr lang="en-GB" sz="1500" b="1" dirty="0">
                <a:latin typeface="Times New Roman" panose="02020603050405020304" pitchFamily="18" charset="0"/>
                <a:cs typeface="Times New Roman" panose="02020603050405020304" pitchFamily="18" charset="0"/>
              </a:rPr>
              <a:t>IGBT half-bridge modules</a:t>
            </a:r>
            <a:r>
              <a:rPr lang="en-GB" sz="1500" dirty="0">
                <a:latin typeface="Times New Roman" panose="02020603050405020304" pitchFamily="18" charset="0"/>
                <a:cs typeface="Times New Roman" panose="02020603050405020304" pitchFamily="18" charset="0"/>
              </a:rPr>
              <a:t>, which are responsible for switching the DC input voltage into AC voltage. The half-bridge configuration allowed for efficient switching of power and is a typical setup in inverter applications.</a:t>
            </a:r>
          </a:p>
          <a:p>
            <a:r>
              <a:rPr lang="en-GB" sz="1500" dirty="0">
                <a:latin typeface="Times New Roman" panose="02020603050405020304" pitchFamily="18" charset="0"/>
                <a:cs typeface="Times New Roman" panose="02020603050405020304" pitchFamily="18" charset="0"/>
              </a:rPr>
              <a:t>To ensure the AC output voltage was stable and free from high-frequency switching noise, the inverter output was connected to a </a:t>
            </a:r>
            <a:r>
              <a:rPr lang="en-GB" sz="1500" b="1" dirty="0">
                <a:latin typeface="Times New Roman" panose="02020603050405020304" pitchFamily="18" charset="0"/>
                <a:cs typeface="Times New Roman" panose="02020603050405020304" pitchFamily="18" charset="0"/>
              </a:rPr>
              <a:t>load through an LC filter</a:t>
            </a:r>
            <a:r>
              <a:rPr lang="en-GB" sz="1500" dirty="0">
                <a:latin typeface="Times New Roman" panose="02020603050405020304" pitchFamily="18" charset="0"/>
                <a:cs typeface="Times New Roman" panose="02020603050405020304" pitchFamily="18" charset="0"/>
              </a:rPr>
              <a:t>. The LC filter consisted of </a:t>
            </a:r>
            <a:r>
              <a:rPr lang="en-GB" sz="1500" b="1" dirty="0">
                <a:latin typeface="Times New Roman" panose="02020603050405020304" pitchFamily="18" charset="0"/>
                <a:cs typeface="Times New Roman" panose="02020603050405020304" pitchFamily="18" charset="0"/>
              </a:rPr>
              <a:t>inductors in series</a:t>
            </a:r>
            <a:r>
              <a:rPr lang="en-GB" sz="1500" dirty="0">
                <a:latin typeface="Times New Roman" panose="02020603050405020304" pitchFamily="18" charset="0"/>
                <a:cs typeface="Times New Roman" panose="02020603050405020304" pitchFamily="18" charset="0"/>
              </a:rPr>
              <a:t> and </a:t>
            </a:r>
            <a:r>
              <a:rPr lang="en-GB" sz="1500" b="1" dirty="0">
                <a:latin typeface="Times New Roman" panose="02020603050405020304" pitchFamily="18" charset="0"/>
                <a:cs typeface="Times New Roman" panose="02020603050405020304" pitchFamily="18" charset="0"/>
              </a:rPr>
              <a:t>capacitors in parallel</a:t>
            </a:r>
            <a:r>
              <a:rPr lang="en-GB" sz="1500" dirty="0">
                <a:latin typeface="Times New Roman" panose="02020603050405020304" pitchFamily="18" charset="0"/>
                <a:cs typeface="Times New Roman" panose="02020603050405020304" pitchFamily="18" charset="0"/>
              </a:rPr>
              <a:t>, which helped to smooth out voltage ripples and filter out high-frequency noise from the PWM switching. This resulted in a cleaner output voltage suitable for driving loads like motors or other equipment.</a:t>
            </a:r>
          </a:p>
          <a:p>
            <a:r>
              <a:rPr lang="en-GB" sz="1500" dirty="0">
                <a:latin typeface="Times New Roman" panose="02020603050405020304" pitchFamily="18" charset="0"/>
                <a:cs typeface="Times New Roman" panose="02020603050405020304" pitchFamily="18" charset="0"/>
              </a:rPr>
              <a:t>To provide </a:t>
            </a:r>
            <a:r>
              <a:rPr lang="en-GB" sz="1500" b="1" dirty="0">
                <a:latin typeface="Times New Roman" panose="02020603050405020304" pitchFamily="18" charset="0"/>
                <a:cs typeface="Times New Roman" panose="02020603050405020304" pitchFamily="18" charset="0"/>
              </a:rPr>
              <a:t>protection for the system</a:t>
            </a:r>
            <a:r>
              <a:rPr lang="en-GB" sz="1500" dirty="0">
                <a:latin typeface="Times New Roman" panose="02020603050405020304" pitchFamily="18" charset="0"/>
                <a:cs typeface="Times New Roman" panose="02020603050405020304" pitchFamily="18" charset="0"/>
              </a:rPr>
              <a:t>, the output was routed through a </a:t>
            </a:r>
            <a:r>
              <a:rPr lang="en-GB" sz="1500" b="1" dirty="0">
                <a:latin typeface="Times New Roman" panose="02020603050405020304" pitchFamily="18" charset="0"/>
                <a:cs typeface="Times New Roman" panose="02020603050405020304" pitchFamily="18" charset="0"/>
              </a:rPr>
              <a:t>mini circuit breaker (MCB)</a:t>
            </a:r>
            <a:r>
              <a:rPr lang="en-GB" sz="1500" dirty="0">
                <a:latin typeface="Times New Roman" panose="02020603050405020304" pitchFamily="18" charset="0"/>
                <a:cs typeface="Times New Roman" panose="02020603050405020304" pitchFamily="18" charset="0"/>
              </a:rPr>
              <a:t>. The MCB ensured that in case of overcurrent conditions, the system would automatically disconnect, preventing damage to the inverter and other components.</a:t>
            </a:r>
          </a:p>
          <a:p>
            <a:r>
              <a:rPr lang="en-GB" sz="1500" dirty="0">
                <a:latin typeface="Times New Roman" panose="02020603050405020304" pitchFamily="18" charset="0"/>
                <a:cs typeface="Times New Roman" panose="02020603050405020304" pitchFamily="18" charset="0"/>
              </a:rPr>
              <a:t>For </a:t>
            </a:r>
            <a:r>
              <a:rPr lang="en-GB" sz="1500" b="1" dirty="0">
                <a:latin typeface="Times New Roman" panose="02020603050405020304" pitchFamily="18" charset="0"/>
                <a:cs typeface="Times New Roman" panose="02020603050405020304" pitchFamily="18" charset="0"/>
              </a:rPr>
              <a:t>performance monitoring</a:t>
            </a:r>
            <a:r>
              <a:rPr lang="en-GB" sz="1500" dirty="0">
                <a:latin typeface="Times New Roman" panose="02020603050405020304" pitchFamily="18" charset="0"/>
                <a:cs typeface="Times New Roman" panose="02020603050405020304" pitchFamily="18" charset="0"/>
              </a:rPr>
              <a:t>, several key measurements were taken. </a:t>
            </a:r>
            <a:r>
              <a:rPr lang="en-GB" sz="1500" b="1" dirty="0">
                <a:latin typeface="Times New Roman" panose="02020603050405020304" pitchFamily="18" charset="0"/>
                <a:cs typeface="Times New Roman" panose="02020603050405020304" pitchFamily="18" charset="0"/>
              </a:rPr>
              <a:t>Voltage transformers</a:t>
            </a:r>
            <a:r>
              <a:rPr lang="en-GB" sz="1500" dirty="0">
                <a:latin typeface="Times New Roman" panose="02020603050405020304" pitchFamily="18" charset="0"/>
                <a:cs typeface="Times New Roman" panose="02020603050405020304" pitchFamily="18" charset="0"/>
              </a:rPr>
              <a:t> were used to measure the output voltage from the inverter, while </a:t>
            </a:r>
            <a:r>
              <a:rPr lang="en-GB" sz="1500" b="1" dirty="0">
                <a:latin typeface="Times New Roman" panose="02020603050405020304" pitchFamily="18" charset="0"/>
                <a:cs typeface="Times New Roman" panose="02020603050405020304" pitchFamily="18" charset="0"/>
              </a:rPr>
              <a:t>current sensing circuits</a:t>
            </a:r>
            <a:r>
              <a:rPr lang="en-GB" sz="1500" dirty="0">
                <a:latin typeface="Times New Roman" panose="02020603050405020304" pitchFamily="18" charset="0"/>
                <a:cs typeface="Times New Roman" panose="02020603050405020304" pitchFamily="18" charset="0"/>
              </a:rPr>
              <a:t> monitored the current flowing to the load. These sensors provided real-time feedback on the power being delivered to the load, which was essential for evaluating the system’s efficiency and operation.</a:t>
            </a:r>
          </a:p>
          <a:p>
            <a:r>
              <a:rPr lang="en-GB" sz="1500" dirty="0">
                <a:latin typeface="Times New Roman" panose="02020603050405020304" pitchFamily="18" charset="0"/>
                <a:cs typeface="Times New Roman" panose="02020603050405020304" pitchFamily="18" charset="0"/>
              </a:rPr>
              <a:t>The </a:t>
            </a:r>
            <a:r>
              <a:rPr lang="en-GB" sz="1500" b="1" dirty="0">
                <a:latin typeface="Times New Roman" panose="02020603050405020304" pitchFamily="18" charset="0"/>
                <a:cs typeface="Times New Roman" panose="02020603050405020304" pitchFamily="18" charset="0"/>
              </a:rPr>
              <a:t>load</a:t>
            </a:r>
            <a:r>
              <a:rPr lang="en-GB" sz="1500" dirty="0">
                <a:latin typeface="Times New Roman" panose="02020603050405020304" pitchFamily="18" charset="0"/>
                <a:cs typeface="Times New Roman" panose="02020603050405020304" pitchFamily="18" charset="0"/>
              </a:rPr>
              <a:t>, which could be a motor or another piece of equipment, was connected to the inverter output to test how well the inverter could handle real-world operating conditions. By using a real load, the system was subjected to dynamic conditions, ensuring the performance testing was representative of actual use.</a:t>
            </a:r>
          </a:p>
          <a:p>
            <a:r>
              <a:rPr lang="en-GB" sz="1500" dirty="0">
                <a:latin typeface="Times New Roman" panose="02020603050405020304" pitchFamily="18" charset="0"/>
                <a:cs typeface="Times New Roman" panose="02020603050405020304" pitchFamily="18" charset="0"/>
              </a:rPr>
              <a:t>Finally, to monitor and </a:t>
            </a:r>
            <a:r>
              <a:rPr lang="en-GB" sz="1500" dirty="0" err="1">
                <a:latin typeface="Times New Roman" panose="02020603050405020304" pitchFamily="18" charset="0"/>
                <a:cs typeface="Times New Roman" panose="02020603050405020304" pitchFamily="18" charset="0"/>
              </a:rPr>
              <a:t>analyze</a:t>
            </a:r>
            <a:r>
              <a:rPr lang="en-GB" sz="1500" dirty="0">
                <a:latin typeface="Times New Roman" panose="02020603050405020304" pitchFamily="18" charset="0"/>
                <a:cs typeface="Times New Roman" panose="02020603050405020304" pitchFamily="18" charset="0"/>
              </a:rPr>
              <a:t> key electrical signals, an </a:t>
            </a:r>
            <a:r>
              <a:rPr lang="en-GB" sz="1500" b="1" dirty="0">
                <a:latin typeface="Times New Roman" panose="02020603050405020304" pitchFamily="18" charset="0"/>
                <a:cs typeface="Times New Roman" panose="02020603050405020304" pitchFamily="18" charset="0"/>
              </a:rPr>
              <a:t>oscilloscope</a:t>
            </a:r>
            <a:r>
              <a:rPr lang="en-GB" sz="1500" dirty="0">
                <a:latin typeface="Times New Roman" panose="02020603050405020304" pitchFamily="18" charset="0"/>
                <a:cs typeface="Times New Roman" panose="02020603050405020304" pitchFamily="18" charset="0"/>
              </a:rPr>
              <a:t> was used to capture and display the </a:t>
            </a:r>
            <a:r>
              <a:rPr lang="en-GB" sz="1500" b="1" dirty="0">
                <a:latin typeface="Times New Roman" panose="02020603050405020304" pitchFamily="18" charset="0"/>
                <a:cs typeface="Times New Roman" panose="02020603050405020304" pitchFamily="18" charset="0"/>
              </a:rPr>
              <a:t>waveform of the output voltage</a:t>
            </a:r>
            <a:r>
              <a:rPr lang="en-GB" sz="1500" dirty="0">
                <a:latin typeface="Times New Roman" panose="02020603050405020304" pitchFamily="18" charset="0"/>
                <a:cs typeface="Times New Roman" panose="02020603050405020304" pitchFamily="18" charset="0"/>
              </a:rPr>
              <a:t> and the </a:t>
            </a:r>
            <a:r>
              <a:rPr lang="en-GB" sz="1500" b="1" dirty="0">
                <a:latin typeface="Times New Roman" panose="02020603050405020304" pitchFamily="18" charset="0"/>
                <a:cs typeface="Times New Roman" panose="02020603050405020304" pitchFamily="18" charset="0"/>
              </a:rPr>
              <a:t>PWM control signals</a:t>
            </a:r>
            <a:r>
              <a:rPr lang="en-GB" sz="1500" dirty="0">
                <a:latin typeface="Times New Roman" panose="02020603050405020304" pitchFamily="18" charset="0"/>
                <a:cs typeface="Times New Roman" panose="02020603050405020304" pitchFamily="18" charset="0"/>
              </a:rPr>
              <a:t>. The oscilloscope allowed for detailed inspection of the inverter’s output, ensuring that the PWM signals and the resulting AC output were as expected. By examining these waveforms, any irregularities in the switching </a:t>
            </a:r>
            <a:r>
              <a:rPr lang="en-GB" sz="1500" dirty="0" err="1">
                <a:latin typeface="Times New Roman" panose="02020603050405020304" pitchFamily="18" charset="0"/>
                <a:cs typeface="Times New Roman" panose="02020603050405020304" pitchFamily="18" charset="0"/>
              </a:rPr>
              <a:t>behavior</a:t>
            </a:r>
            <a:r>
              <a:rPr lang="en-GB" sz="1500" dirty="0">
                <a:latin typeface="Times New Roman" panose="02020603050405020304" pitchFamily="18" charset="0"/>
                <a:cs typeface="Times New Roman" panose="02020603050405020304" pitchFamily="18" charset="0"/>
              </a:rPr>
              <a:t> or output voltage could be identified and addressed.</a:t>
            </a:r>
          </a:p>
          <a:p>
            <a:r>
              <a:rPr lang="en-GB" sz="1500" dirty="0">
                <a:latin typeface="Times New Roman" panose="02020603050405020304" pitchFamily="18" charset="0"/>
                <a:cs typeface="Times New Roman" panose="02020603050405020304" pitchFamily="18" charset="0"/>
              </a:rPr>
              <a:t>This setup provided comprehensive testing for the inverter system, allowing for real-time evaluation of the control system’s performance under load conditions. It enabled detailed analysis and optimization of the system to ensure smooth operation and reliable performance.</a:t>
            </a:r>
          </a:p>
        </p:txBody>
      </p:sp>
    </p:spTree>
    <p:extLst>
      <p:ext uri="{BB962C8B-B14F-4D97-AF65-F5344CB8AC3E}">
        <p14:creationId xmlns:p14="http://schemas.microsoft.com/office/powerpoint/2010/main" val="1496425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EA451465-EBF5-4E14-BE11-EB31820E4872}"/>
              </a:ext>
            </a:extLst>
          </p:cNvPr>
          <p:cNvGrpSpPr/>
          <p:nvPr/>
        </p:nvGrpSpPr>
        <p:grpSpPr>
          <a:xfrm>
            <a:off x="119509" y="1259053"/>
            <a:ext cx="5831379" cy="4728759"/>
            <a:chOff x="0" y="0"/>
            <a:chExt cx="5501640" cy="3767499"/>
          </a:xfrm>
        </p:grpSpPr>
        <p:pic>
          <p:nvPicPr>
            <p:cNvPr id="7" name="Picture 6">
              <a:extLst>
                <a:ext uri="{FF2B5EF4-FFF2-40B4-BE49-F238E27FC236}">
                  <a16:creationId xmlns:a16="http://schemas.microsoft.com/office/drawing/2014/main" id="{3FEEE8C4-A927-4505-9EAF-10105D66C3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01640" cy="3437890"/>
            </a:xfrm>
            <a:prstGeom prst="rect">
              <a:avLst/>
            </a:prstGeom>
            <a:noFill/>
            <a:ln>
              <a:noFill/>
            </a:ln>
          </p:spPr>
        </p:pic>
        <p:sp>
          <p:nvSpPr>
            <p:cNvPr id="8" name="Text Box 2">
              <a:extLst>
                <a:ext uri="{FF2B5EF4-FFF2-40B4-BE49-F238E27FC236}">
                  <a16:creationId xmlns:a16="http://schemas.microsoft.com/office/drawing/2014/main" id="{7FDC203D-2759-4A77-8381-84BA816530D0}"/>
                </a:ext>
              </a:extLst>
            </p:cNvPr>
            <p:cNvSpPr txBox="1">
              <a:spLocks noChangeArrowheads="1"/>
            </p:cNvSpPr>
            <p:nvPr/>
          </p:nvSpPr>
          <p:spPr bwMode="auto">
            <a:xfrm>
              <a:off x="652007" y="3514476"/>
              <a:ext cx="4200096" cy="2530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SPWM Pulses</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
        <p:nvSpPr>
          <p:cNvPr id="4" name="Rectangle 6">
            <a:extLst>
              <a:ext uri="{FF2B5EF4-FFF2-40B4-BE49-F238E27FC236}">
                <a16:creationId xmlns:a16="http://schemas.microsoft.com/office/drawing/2014/main" id="{75C34853-174E-423A-96F7-A5147A5A59D3}"/>
              </a:ext>
            </a:extLst>
          </p:cNvPr>
          <p:cNvSpPr>
            <a:spLocks noChangeArrowheads="1"/>
          </p:cNvSpPr>
          <p:nvPr/>
        </p:nvSpPr>
        <p:spPr bwMode="auto">
          <a:xfrm>
            <a:off x="1313412" y="670682"/>
            <a:ext cx="11139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SPWM Pulses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8">
            <a:extLst>
              <a:ext uri="{FF2B5EF4-FFF2-40B4-BE49-F238E27FC236}">
                <a16:creationId xmlns:a16="http://schemas.microsoft.com/office/drawing/2014/main" id="{F219650B-0659-498E-8C5C-035A5AB4A2E3}"/>
              </a:ext>
            </a:extLst>
          </p:cNvPr>
          <p:cNvGrpSpPr/>
          <p:nvPr/>
        </p:nvGrpSpPr>
        <p:grpSpPr>
          <a:xfrm>
            <a:off x="6096000" y="1259052"/>
            <a:ext cx="5976491" cy="4642983"/>
            <a:chOff x="0" y="0"/>
            <a:chExt cx="6102294" cy="4095815"/>
          </a:xfrm>
        </p:grpSpPr>
        <p:grpSp>
          <p:nvGrpSpPr>
            <p:cNvPr id="10" name="Group 9">
              <a:extLst>
                <a:ext uri="{FF2B5EF4-FFF2-40B4-BE49-F238E27FC236}">
                  <a16:creationId xmlns:a16="http://schemas.microsoft.com/office/drawing/2014/main" id="{ADB5303F-695C-4F75-9555-F3D0E4ACB809}"/>
                </a:ext>
              </a:extLst>
            </p:cNvPr>
            <p:cNvGrpSpPr/>
            <p:nvPr/>
          </p:nvGrpSpPr>
          <p:grpSpPr>
            <a:xfrm>
              <a:off x="0" y="0"/>
              <a:ext cx="6102294" cy="3776621"/>
              <a:chOff x="0" y="0"/>
              <a:chExt cx="6102294" cy="3776621"/>
            </a:xfrm>
          </p:grpSpPr>
          <p:pic>
            <p:nvPicPr>
              <p:cNvPr id="12" name="Picture 11">
                <a:extLst>
                  <a:ext uri="{FF2B5EF4-FFF2-40B4-BE49-F238E27FC236}">
                    <a16:creationId xmlns:a16="http://schemas.microsoft.com/office/drawing/2014/main" id="{0A887ABA-CE8B-49E0-9502-494B4AB4BFD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822575" cy="1763395"/>
              </a:xfrm>
              <a:prstGeom prst="rect">
                <a:avLst/>
              </a:prstGeom>
              <a:noFill/>
              <a:ln>
                <a:noFill/>
              </a:ln>
            </p:spPr>
          </p:pic>
          <p:pic>
            <p:nvPicPr>
              <p:cNvPr id="13" name="Picture 12">
                <a:extLst>
                  <a:ext uri="{FF2B5EF4-FFF2-40B4-BE49-F238E27FC236}">
                    <a16:creationId xmlns:a16="http://schemas.microsoft.com/office/drawing/2014/main" id="{A1B14E47-C1ED-4A4A-92EC-A73C6430F0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1840" y="7951"/>
                <a:ext cx="2780030" cy="1737360"/>
              </a:xfrm>
              <a:prstGeom prst="rect">
                <a:avLst/>
              </a:prstGeom>
              <a:noFill/>
              <a:ln>
                <a:noFill/>
              </a:ln>
            </p:spPr>
          </p:pic>
          <p:pic>
            <p:nvPicPr>
              <p:cNvPr id="14" name="Picture 13">
                <a:extLst>
                  <a:ext uri="{FF2B5EF4-FFF2-40B4-BE49-F238E27FC236}">
                    <a16:creationId xmlns:a16="http://schemas.microsoft.com/office/drawing/2014/main" id="{B130D873-E38F-42D6-B983-23570444B7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987826"/>
                <a:ext cx="2846070" cy="1788795"/>
              </a:xfrm>
              <a:prstGeom prst="rect">
                <a:avLst/>
              </a:prstGeom>
              <a:noFill/>
              <a:ln>
                <a:noFill/>
              </a:ln>
            </p:spPr>
          </p:pic>
          <p:pic>
            <p:nvPicPr>
              <p:cNvPr id="15" name="Picture 14">
                <a:extLst>
                  <a:ext uri="{FF2B5EF4-FFF2-40B4-BE49-F238E27FC236}">
                    <a16:creationId xmlns:a16="http://schemas.microsoft.com/office/drawing/2014/main" id="{3C91A397-137C-485D-843B-0ADC5DFF67C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0034" y="1979874"/>
                <a:ext cx="2842260" cy="1776095"/>
              </a:xfrm>
              <a:prstGeom prst="rect">
                <a:avLst/>
              </a:prstGeom>
              <a:noFill/>
              <a:ln>
                <a:noFill/>
              </a:ln>
            </p:spPr>
          </p:pic>
        </p:grpSp>
        <p:sp>
          <p:nvSpPr>
            <p:cNvPr id="11" name="Text Box 2">
              <a:extLst>
                <a:ext uri="{FF2B5EF4-FFF2-40B4-BE49-F238E27FC236}">
                  <a16:creationId xmlns:a16="http://schemas.microsoft.com/office/drawing/2014/main" id="{864CE1A2-347C-4BBF-A46B-92A9A5568A6B}"/>
                </a:ext>
              </a:extLst>
            </p:cNvPr>
            <p:cNvSpPr txBox="1">
              <a:spLocks noChangeArrowheads="1"/>
            </p:cNvSpPr>
            <p:nvPr/>
          </p:nvSpPr>
          <p:spPr bwMode="auto">
            <a:xfrm>
              <a:off x="775504" y="3842795"/>
              <a:ext cx="4200096" cy="2530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SPWM Pulses at different Voltages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21556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Rectangle 4">
            <a:extLst>
              <a:ext uri="{FF2B5EF4-FFF2-40B4-BE49-F238E27FC236}">
                <a16:creationId xmlns:a16="http://schemas.microsoft.com/office/drawing/2014/main" id="{869D8A8F-E27E-4085-AAB4-648BFF4E00A1}"/>
              </a:ext>
            </a:extLst>
          </p:cNvPr>
          <p:cNvSpPr>
            <a:spLocks noChangeArrowheads="1"/>
          </p:cNvSpPr>
          <p:nvPr/>
        </p:nvSpPr>
        <p:spPr bwMode="auto">
          <a:xfrm>
            <a:off x="822960" y="1000103"/>
            <a:ext cx="249381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Open Loop Three Phase voltages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A97BDF35-8B3C-4CA3-BFBA-802914CBDF1F}"/>
              </a:ext>
            </a:extLst>
          </p:cNvPr>
          <p:cNvGrpSpPr/>
          <p:nvPr/>
        </p:nvGrpSpPr>
        <p:grpSpPr>
          <a:xfrm>
            <a:off x="1936667" y="1393242"/>
            <a:ext cx="9518073" cy="5323497"/>
            <a:chOff x="0" y="0"/>
            <a:chExt cx="4592320" cy="3878814"/>
          </a:xfrm>
        </p:grpSpPr>
        <p:sp>
          <p:nvSpPr>
            <p:cNvPr id="17" name="Text Box 2">
              <a:extLst>
                <a:ext uri="{FF2B5EF4-FFF2-40B4-BE49-F238E27FC236}">
                  <a16:creationId xmlns:a16="http://schemas.microsoft.com/office/drawing/2014/main" id="{AA060E63-1958-4535-A9F3-564031E46BC9}"/>
                </a:ext>
              </a:extLst>
            </p:cNvPr>
            <p:cNvSpPr txBox="1">
              <a:spLocks noChangeArrowheads="1"/>
            </p:cNvSpPr>
            <p:nvPr/>
          </p:nvSpPr>
          <p:spPr bwMode="auto">
            <a:xfrm>
              <a:off x="190831" y="3625794"/>
              <a:ext cx="4200096" cy="2530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Open loop Three phase Voltages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0D219263-AA15-442A-99D5-DF0CA632B7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92320" cy="3444875"/>
            </a:xfrm>
            <a:prstGeom prst="rect">
              <a:avLst/>
            </a:prstGeom>
            <a:noFill/>
            <a:ln>
              <a:noFill/>
            </a:ln>
          </p:spPr>
        </p:pic>
      </p:grpSp>
      <p:sp>
        <p:nvSpPr>
          <p:cNvPr id="3" name="Rectangle 6">
            <a:extLst>
              <a:ext uri="{FF2B5EF4-FFF2-40B4-BE49-F238E27FC236}">
                <a16:creationId xmlns:a16="http://schemas.microsoft.com/office/drawing/2014/main" id="{C4C773E0-9B0F-483C-82C1-5F45F8C957A3}"/>
              </a:ext>
            </a:extLst>
          </p:cNvPr>
          <p:cNvSpPr>
            <a:spLocks noChangeArrowheads="1"/>
          </p:cNvSpPr>
          <p:nvPr/>
        </p:nvSpPr>
        <p:spPr bwMode="auto">
          <a:xfrm>
            <a:off x="822960" y="1393242"/>
            <a:ext cx="1088967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9553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1CD86808-44FF-4900-B9A9-E713F47CD8CA}"/>
              </a:ext>
            </a:extLst>
          </p:cNvPr>
          <p:cNvGrpSpPr/>
          <p:nvPr/>
        </p:nvGrpSpPr>
        <p:grpSpPr>
          <a:xfrm>
            <a:off x="532754" y="1538040"/>
            <a:ext cx="4967918" cy="4138761"/>
            <a:chOff x="0" y="0"/>
            <a:chExt cx="6131809" cy="4355893"/>
          </a:xfrm>
        </p:grpSpPr>
        <p:grpSp>
          <p:nvGrpSpPr>
            <p:cNvPr id="9" name="Group 8">
              <a:extLst>
                <a:ext uri="{FF2B5EF4-FFF2-40B4-BE49-F238E27FC236}">
                  <a16:creationId xmlns:a16="http://schemas.microsoft.com/office/drawing/2014/main" id="{74582AF5-EE5A-41E8-8FCD-B88ABDE38DF3}"/>
                </a:ext>
              </a:extLst>
            </p:cNvPr>
            <p:cNvGrpSpPr/>
            <p:nvPr/>
          </p:nvGrpSpPr>
          <p:grpSpPr>
            <a:xfrm>
              <a:off x="0" y="0"/>
              <a:ext cx="6131809" cy="3891860"/>
              <a:chOff x="0" y="0"/>
              <a:chExt cx="6131809" cy="3891860"/>
            </a:xfrm>
          </p:grpSpPr>
          <p:pic>
            <p:nvPicPr>
              <p:cNvPr id="11" name="Picture 10">
                <a:extLst>
                  <a:ext uri="{FF2B5EF4-FFF2-40B4-BE49-F238E27FC236}">
                    <a16:creationId xmlns:a16="http://schemas.microsoft.com/office/drawing/2014/main" id="{50A0D130-56DC-47B3-9D14-807D1F253A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79875"/>
                <a:ext cx="3060700" cy="1911985"/>
              </a:xfrm>
              <a:prstGeom prst="rect">
                <a:avLst/>
              </a:prstGeom>
              <a:noFill/>
              <a:ln>
                <a:noFill/>
              </a:ln>
            </p:spPr>
          </p:pic>
          <p:pic>
            <p:nvPicPr>
              <p:cNvPr id="12" name="Picture 11">
                <a:extLst>
                  <a:ext uri="{FF2B5EF4-FFF2-40B4-BE49-F238E27FC236}">
                    <a16:creationId xmlns:a16="http://schemas.microsoft.com/office/drawing/2014/main" id="{90E4319F-7F06-4F22-992C-8F5EA57C54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204" y="0"/>
                <a:ext cx="3062605" cy="1913890"/>
              </a:xfrm>
              <a:prstGeom prst="rect">
                <a:avLst/>
              </a:prstGeom>
              <a:noFill/>
              <a:ln>
                <a:noFill/>
              </a:ln>
            </p:spPr>
          </p:pic>
        </p:grpSp>
        <p:sp>
          <p:nvSpPr>
            <p:cNvPr id="10" name="Text Box 2">
              <a:extLst>
                <a:ext uri="{FF2B5EF4-FFF2-40B4-BE49-F238E27FC236}">
                  <a16:creationId xmlns:a16="http://schemas.microsoft.com/office/drawing/2014/main" id="{4A8A9CFB-0047-4060-AF45-F1A3AE0C5497}"/>
                </a:ext>
              </a:extLst>
            </p:cNvPr>
            <p:cNvSpPr txBox="1">
              <a:spLocks noChangeArrowheads="1"/>
            </p:cNvSpPr>
            <p:nvPr/>
          </p:nvSpPr>
          <p:spPr bwMode="auto">
            <a:xfrm>
              <a:off x="1081378" y="4102873"/>
              <a:ext cx="4200096" cy="25302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Voltage sensing circuit output when connected to Grid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grpSp>
        <p:nvGrpSpPr>
          <p:cNvPr id="13" name="Group 12">
            <a:extLst>
              <a:ext uri="{FF2B5EF4-FFF2-40B4-BE49-F238E27FC236}">
                <a16:creationId xmlns:a16="http://schemas.microsoft.com/office/drawing/2014/main" id="{E1CB30DB-77E2-47C6-8338-04A5623F7D5D}"/>
              </a:ext>
            </a:extLst>
          </p:cNvPr>
          <p:cNvGrpSpPr/>
          <p:nvPr/>
        </p:nvGrpSpPr>
        <p:grpSpPr>
          <a:xfrm>
            <a:off x="5971965" y="1538041"/>
            <a:ext cx="5740668" cy="4138760"/>
            <a:chOff x="0" y="0"/>
            <a:chExt cx="5630545" cy="3868627"/>
          </a:xfrm>
        </p:grpSpPr>
        <p:sp>
          <p:nvSpPr>
            <p:cNvPr id="14" name="Text Box 2">
              <a:extLst>
                <a:ext uri="{FF2B5EF4-FFF2-40B4-BE49-F238E27FC236}">
                  <a16:creationId xmlns:a16="http://schemas.microsoft.com/office/drawing/2014/main" id="{FD87830A-9D6D-4EFD-B471-6827778C50CD}"/>
                </a:ext>
              </a:extLst>
            </p:cNvPr>
            <p:cNvSpPr txBox="1">
              <a:spLocks noChangeArrowheads="1"/>
            </p:cNvSpPr>
            <p:nvPr/>
          </p:nvSpPr>
          <p:spPr bwMode="auto">
            <a:xfrm>
              <a:off x="76841" y="3596128"/>
              <a:ext cx="5501341" cy="27249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Voltage sensing circuit output when connected to inverter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8956427A-9B32-4BC9-B016-9020ACE783BA}"/>
                </a:ext>
              </a:extLst>
            </p:cNvPr>
            <p:cNvPicPr/>
            <p:nvPr/>
          </p:nvPicPr>
          <p:blipFill>
            <a:blip r:embed="rId4" cstate="print">
              <a:extLst>
                <a:ext uri="{28A0092B-C50C-407E-A947-70E740481C1C}">
                  <a14:useLocalDpi xmlns:a14="http://schemas.microsoft.com/office/drawing/2010/main" val="0"/>
                </a:ext>
              </a:extLst>
            </a:blip>
            <a:stretch/>
          </p:blipFill>
          <p:spPr>
            <a:xfrm>
              <a:off x="0" y="0"/>
              <a:ext cx="5630545" cy="3419475"/>
            </a:xfrm>
            <a:prstGeom prst="rect">
              <a:avLst/>
            </a:prstGeom>
            <a:ln w="0">
              <a:noFill/>
            </a:ln>
          </p:spPr>
        </p:pic>
      </p:grpSp>
      <p:sp>
        <p:nvSpPr>
          <p:cNvPr id="4" name="Rectangle 9">
            <a:extLst>
              <a:ext uri="{FF2B5EF4-FFF2-40B4-BE49-F238E27FC236}">
                <a16:creationId xmlns:a16="http://schemas.microsoft.com/office/drawing/2014/main" id="{F318B17E-1E7A-4466-BE81-5A64D4045290}"/>
              </a:ext>
            </a:extLst>
          </p:cNvPr>
          <p:cNvSpPr>
            <a:spLocks noChangeArrowheads="1"/>
          </p:cNvSpPr>
          <p:nvPr/>
        </p:nvSpPr>
        <p:spPr bwMode="auto">
          <a:xfrm>
            <a:off x="662246" y="886972"/>
            <a:ext cx="28124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Voltages sensing circuit outputs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11">
            <a:extLst>
              <a:ext uri="{FF2B5EF4-FFF2-40B4-BE49-F238E27FC236}">
                <a16:creationId xmlns:a16="http://schemas.microsoft.com/office/drawing/2014/main" id="{5CFA21A6-726B-4458-A227-8EA7C04A7D5F}"/>
              </a:ext>
            </a:extLst>
          </p:cNvPr>
          <p:cNvSpPr>
            <a:spLocks noChangeArrowheads="1"/>
          </p:cNvSpPr>
          <p:nvPr/>
        </p:nvSpPr>
        <p:spPr bwMode="auto">
          <a:xfrm>
            <a:off x="73152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3">
            <a:extLst>
              <a:ext uri="{FF2B5EF4-FFF2-40B4-BE49-F238E27FC236}">
                <a16:creationId xmlns:a16="http://schemas.microsoft.com/office/drawing/2014/main" id="{EAAF33D7-BF23-4F13-BFA9-4954EA829E1D}"/>
              </a:ext>
            </a:extLst>
          </p:cNvPr>
          <p:cNvSpPr>
            <a:spLocks noChangeArrowheads="1"/>
          </p:cNvSpPr>
          <p:nvPr/>
        </p:nvSpPr>
        <p:spPr bwMode="auto">
          <a:xfrm>
            <a:off x="27432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674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4313D51C-90D0-406A-8258-834615B67C73}"/>
              </a:ext>
            </a:extLst>
          </p:cNvPr>
          <p:cNvGrpSpPr/>
          <p:nvPr/>
        </p:nvGrpSpPr>
        <p:grpSpPr>
          <a:xfrm>
            <a:off x="1537853" y="1559383"/>
            <a:ext cx="9742517" cy="4225064"/>
            <a:chOff x="1537853" y="1559383"/>
            <a:chExt cx="9742517" cy="4225064"/>
          </a:xfrm>
        </p:grpSpPr>
        <p:grpSp>
          <p:nvGrpSpPr>
            <p:cNvPr id="16" name="Group 15">
              <a:extLst>
                <a:ext uri="{FF2B5EF4-FFF2-40B4-BE49-F238E27FC236}">
                  <a16:creationId xmlns:a16="http://schemas.microsoft.com/office/drawing/2014/main" id="{2BD35FEC-A341-4646-84FC-3A145DF49D65}"/>
                </a:ext>
              </a:extLst>
            </p:cNvPr>
            <p:cNvGrpSpPr/>
            <p:nvPr/>
          </p:nvGrpSpPr>
          <p:grpSpPr>
            <a:xfrm>
              <a:off x="1537853" y="1559383"/>
              <a:ext cx="9742517" cy="3702569"/>
              <a:chOff x="0" y="0"/>
              <a:chExt cx="6549638" cy="1966319"/>
            </a:xfrm>
          </p:grpSpPr>
          <p:pic>
            <p:nvPicPr>
              <p:cNvPr id="17" name="Picture 16">
                <a:extLst>
                  <a:ext uri="{FF2B5EF4-FFF2-40B4-BE49-F238E27FC236}">
                    <a16:creationId xmlns:a16="http://schemas.microsoft.com/office/drawing/2014/main" id="{24E2BD11-7F71-4680-8446-939097E0B6B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854"/>
                <a:ext cx="3108325" cy="1942465"/>
              </a:xfrm>
              <a:prstGeom prst="rect">
                <a:avLst/>
              </a:prstGeom>
              <a:noFill/>
              <a:ln>
                <a:noFill/>
              </a:ln>
            </p:spPr>
          </p:pic>
          <p:pic>
            <p:nvPicPr>
              <p:cNvPr id="18" name="Picture 17">
                <a:extLst>
                  <a:ext uri="{FF2B5EF4-FFF2-40B4-BE49-F238E27FC236}">
                    <a16:creationId xmlns:a16="http://schemas.microsoft.com/office/drawing/2014/main" id="{5EF37B92-97A6-49CF-A821-50505E7FB9E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963" y="0"/>
                <a:ext cx="3114675" cy="1945640"/>
              </a:xfrm>
              <a:prstGeom prst="rect">
                <a:avLst/>
              </a:prstGeom>
              <a:noFill/>
              <a:ln>
                <a:noFill/>
              </a:ln>
            </p:spPr>
          </p:pic>
        </p:grpSp>
        <p:sp>
          <p:nvSpPr>
            <p:cNvPr id="2" name="Text Box 2">
              <a:extLst>
                <a:ext uri="{FF2B5EF4-FFF2-40B4-BE49-F238E27FC236}">
                  <a16:creationId xmlns:a16="http://schemas.microsoft.com/office/drawing/2014/main" id="{70D6FFDE-BB82-4555-B68F-5D3C6C3BC472}"/>
                </a:ext>
              </a:extLst>
            </p:cNvPr>
            <p:cNvSpPr txBox="1">
              <a:spLocks noChangeArrowheads="1"/>
            </p:cNvSpPr>
            <p:nvPr/>
          </p:nvSpPr>
          <p:spPr bwMode="auto">
            <a:xfrm>
              <a:off x="3335841" y="5538384"/>
              <a:ext cx="6143625" cy="246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Current sensing circuit output when connected to Electronic load</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sp>
        <p:nvSpPr>
          <p:cNvPr id="3" name="Rectangle 5">
            <a:extLst>
              <a:ext uri="{FF2B5EF4-FFF2-40B4-BE49-F238E27FC236}">
                <a16:creationId xmlns:a16="http://schemas.microsoft.com/office/drawing/2014/main" id="{323AB517-4D30-48D4-8127-9BAACDFDDAD7}"/>
              </a:ext>
            </a:extLst>
          </p:cNvPr>
          <p:cNvSpPr>
            <a:spLocks noChangeArrowheads="1"/>
          </p:cNvSpPr>
          <p:nvPr/>
        </p:nvSpPr>
        <p:spPr bwMode="auto">
          <a:xfrm>
            <a:off x="1443976" y="974609"/>
            <a:ext cx="18918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Current sensing outputs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6">
            <a:extLst>
              <a:ext uri="{FF2B5EF4-FFF2-40B4-BE49-F238E27FC236}">
                <a16:creationId xmlns:a16="http://schemas.microsoft.com/office/drawing/2014/main" id="{CD5A7702-B68A-4DE2-92D1-615996FEA1CE}"/>
              </a:ext>
            </a:extLst>
          </p:cNvPr>
          <p:cNvSpPr>
            <a:spLocks noChangeArrowheads="1"/>
          </p:cNvSpPr>
          <p:nvPr/>
        </p:nvSpPr>
        <p:spPr bwMode="auto">
          <a:xfrm>
            <a:off x="2389909" y="1596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7">
            <a:extLst>
              <a:ext uri="{FF2B5EF4-FFF2-40B4-BE49-F238E27FC236}">
                <a16:creationId xmlns:a16="http://schemas.microsoft.com/office/drawing/2014/main" id="{95432F46-7952-411F-A245-C8FAD7517EFE}"/>
              </a:ext>
            </a:extLst>
          </p:cNvPr>
          <p:cNvSpPr>
            <a:spLocks noChangeArrowheads="1"/>
          </p:cNvSpPr>
          <p:nvPr/>
        </p:nvSpPr>
        <p:spPr bwMode="auto">
          <a:xfrm>
            <a:off x="2161309" y="1596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04798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84657-402A-4154-A9F7-A4FCCD6C07B4}"/>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02769601-1D53-47B5-AE97-644D2FB1ED87}"/>
              </a:ext>
            </a:extLst>
          </p:cNvPr>
          <p:cNvSpPr>
            <a:spLocks noGrp="1"/>
          </p:cNvSpPr>
          <p:nvPr>
            <p:ph type="sldNum" sz="quarter" idx="12"/>
          </p:nvPr>
        </p:nvSpPr>
        <p:spPr/>
        <p:txBody>
          <a:bodyPr/>
          <a:lstStyle/>
          <a:p>
            <a:fld id="{4589B8F1-2473-4A4C-A49C-3171522E99F8}" type="slidenum">
              <a:rPr lang="en-IN" smtClean="0"/>
              <a:t>45</a:t>
            </a:fld>
            <a:endParaRPr lang="en-IN"/>
          </a:p>
        </p:txBody>
      </p:sp>
      <p:sp>
        <p:nvSpPr>
          <p:cNvPr id="4" name="TextBox 3">
            <a:extLst>
              <a:ext uri="{FF2B5EF4-FFF2-40B4-BE49-F238E27FC236}">
                <a16:creationId xmlns:a16="http://schemas.microsoft.com/office/drawing/2014/main" id="{6A015D18-81A7-4CE6-95DE-47AE0CFBCA0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7CAB8B0-E32E-43B9-9C18-016C1720B613}"/>
              </a:ext>
            </a:extLst>
          </p:cNvPr>
          <p:cNvSpPr>
            <a:spLocks noChangeArrowheads="1"/>
          </p:cNvSpPr>
          <p:nvPr/>
        </p:nvSpPr>
        <p:spPr bwMode="auto">
          <a:xfrm>
            <a:off x="1330037" y="1079676"/>
            <a:ext cx="16504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Voltage ADC values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8CB63802-1728-41E6-A7C1-6DED647F9AAE}"/>
              </a:ext>
            </a:extLst>
          </p:cNvPr>
          <p:cNvGrpSpPr/>
          <p:nvPr/>
        </p:nvGrpSpPr>
        <p:grpSpPr>
          <a:xfrm>
            <a:off x="2225317" y="1533884"/>
            <a:ext cx="8411051" cy="4642313"/>
            <a:chOff x="0" y="0"/>
            <a:chExt cx="4835525" cy="2574179"/>
          </a:xfrm>
        </p:grpSpPr>
        <p:pic>
          <p:nvPicPr>
            <p:cNvPr id="7" name="Picture 6">
              <a:extLst>
                <a:ext uri="{FF2B5EF4-FFF2-40B4-BE49-F238E27FC236}">
                  <a16:creationId xmlns:a16="http://schemas.microsoft.com/office/drawing/2014/main" id="{610B403B-BD8A-4770-9703-2526043CF8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835525" cy="2072640"/>
            </a:xfrm>
            <a:prstGeom prst="rect">
              <a:avLst/>
            </a:prstGeom>
          </p:spPr>
        </p:pic>
        <p:sp>
          <p:nvSpPr>
            <p:cNvPr id="8" name="Text Box 2">
              <a:extLst>
                <a:ext uri="{FF2B5EF4-FFF2-40B4-BE49-F238E27FC236}">
                  <a16:creationId xmlns:a16="http://schemas.microsoft.com/office/drawing/2014/main" id="{47C85772-874E-44EC-BE09-FC64AD75E829}"/>
                </a:ext>
              </a:extLst>
            </p:cNvPr>
            <p:cNvSpPr txBox="1">
              <a:spLocks noChangeArrowheads="1"/>
            </p:cNvSpPr>
            <p:nvPr/>
          </p:nvSpPr>
          <p:spPr bwMode="auto">
            <a:xfrm>
              <a:off x="219808" y="2321170"/>
              <a:ext cx="4199727" cy="25300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5.5 (a) ADC Values graph </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
        <p:nvSpPr>
          <p:cNvPr id="9" name="Rectangle 6">
            <a:extLst>
              <a:ext uri="{FF2B5EF4-FFF2-40B4-BE49-F238E27FC236}">
                <a16:creationId xmlns:a16="http://schemas.microsoft.com/office/drawing/2014/main" id="{257C8E7D-5669-4363-91B1-16B2EF4D54F0}"/>
              </a:ext>
            </a:extLst>
          </p:cNvPr>
          <p:cNvSpPr>
            <a:spLocks noChangeArrowheads="1"/>
          </p:cNvSpPr>
          <p:nvPr/>
        </p:nvSpPr>
        <p:spPr bwMode="auto">
          <a:xfrm>
            <a:off x="45720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27921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84657-402A-4154-A9F7-A4FCCD6C07B4}"/>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02769601-1D53-47B5-AE97-644D2FB1ED87}"/>
              </a:ext>
            </a:extLst>
          </p:cNvPr>
          <p:cNvSpPr>
            <a:spLocks noGrp="1"/>
          </p:cNvSpPr>
          <p:nvPr>
            <p:ph type="sldNum" sz="quarter" idx="12"/>
          </p:nvPr>
        </p:nvSpPr>
        <p:spPr/>
        <p:txBody>
          <a:bodyPr/>
          <a:lstStyle/>
          <a:p>
            <a:fld id="{4589B8F1-2473-4A4C-A49C-3171522E99F8}" type="slidenum">
              <a:rPr lang="en-IN" smtClean="0"/>
              <a:t>46</a:t>
            </a:fld>
            <a:endParaRPr lang="en-IN"/>
          </a:p>
        </p:txBody>
      </p:sp>
      <p:sp>
        <p:nvSpPr>
          <p:cNvPr id="4" name="TextBox 3">
            <a:extLst>
              <a:ext uri="{FF2B5EF4-FFF2-40B4-BE49-F238E27FC236}">
                <a16:creationId xmlns:a16="http://schemas.microsoft.com/office/drawing/2014/main" id="{6A015D18-81A7-4CE6-95DE-47AE0CFBCA0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257C8E7D-5669-4363-91B1-16B2EF4D54F0}"/>
              </a:ext>
            </a:extLst>
          </p:cNvPr>
          <p:cNvSpPr>
            <a:spLocks noChangeArrowheads="1"/>
          </p:cNvSpPr>
          <p:nvPr/>
        </p:nvSpPr>
        <p:spPr bwMode="auto">
          <a:xfrm>
            <a:off x="45720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10" name="Group 9">
            <a:extLst>
              <a:ext uri="{FF2B5EF4-FFF2-40B4-BE49-F238E27FC236}">
                <a16:creationId xmlns:a16="http://schemas.microsoft.com/office/drawing/2014/main" id="{CE32EB7D-9995-4D53-BEBB-71EC4A693031}"/>
              </a:ext>
            </a:extLst>
          </p:cNvPr>
          <p:cNvGrpSpPr/>
          <p:nvPr/>
        </p:nvGrpSpPr>
        <p:grpSpPr>
          <a:xfrm>
            <a:off x="2809336" y="739063"/>
            <a:ext cx="7789410" cy="2944770"/>
            <a:chOff x="-4919" y="-34824"/>
            <a:chExt cx="6309660" cy="1935946"/>
          </a:xfrm>
        </p:grpSpPr>
        <p:pic>
          <p:nvPicPr>
            <p:cNvPr id="11" name="Picture 10">
              <a:extLst>
                <a:ext uri="{FF2B5EF4-FFF2-40B4-BE49-F238E27FC236}">
                  <a16:creationId xmlns:a16="http://schemas.microsoft.com/office/drawing/2014/main" id="{48C27C55-9D34-4711-9A12-2294F32F5B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6766" y="-34824"/>
              <a:ext cx="2847975" cy="1747520"/>
            </a:xfrm>
            <a:prstGeom prst="rect">
              <a:avLst/>
            </a:prstGeom>
          </p:spPr>
        </p:pic>
        <p:pic>
          <p:nvPicPr>
            <p:cNvPr id="12" name="Picture 11">
              <a:extLst>
                <a:ext uri="{FF2B5EF4-FFF2-40B4-BE49-F238E27FC236}">
                  <a16:creationId xmlns:a16="http://schemas.microsoft.com/office/drawing/2014/main" id="{2196ECBB-18D6-49E2-B841-45EF2907E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9" y="-12541"/>
              <a:ext cx="3275330" cy="1403985"/>
            </a:xfrm>
            <a:prstGeom prst="rect">
              <a:avLst/>
            </a:prstGeom>
          </p:spPr>
        </p:pic>
        <p:sp>
          <p:nvSpPr>
            <p:cNvPr id="13" name="Text Box 2">
              <a:extLst>
                <a:ext uri="{FF2B5EF4-FFF2-40B4-BE49-F238E27FC236}">
                  <a16:creationId xmlns:a16="http://schemas.microsoft.com/office/drawing/2014/main" id="{B30CE093-0841-43A9-A4F7-6B255852B960}"/>
                </a:ext>
              </a:extLst>
            </p:cNvPr>
            <p:cNvSpPr txBox="1">
              <a:spLocks noChangeArrowheads="1"/>
            </p:cNvSpPr>
            <p:nvPr/>
          </p:nvSpPr>
          <p:spPr bwMode="auto">
            <a:xfrm>
              <a:off x="1450835" y="1648054"/>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rPr>
                <a:t>Figure: 5.6 (a) ABC to Alpha Beta  </a:t>
              </a:r>
              <a:endParaRPr lang="en-IN" sz="1100" dirty="0">
                <a:effectLst/>
                <a:latin typeface="Times New Roman" panose="02020603050405020304" pitchFamily="18" charset="0"/>
                <a:ea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pSp>
      <p:grpSp>
        <p:nvGrpSpPr>
          <p:cNvPr id="14" name="Group 13">
            <a:extLst>
              <a:ext uri="{FF2B5EF4-FFF2-40B4-BE49-F238E27FC236}">
                <a16:creationId xmlns:a16="http://schemas.microsoft.com/office/drawing/2014/main" id="{E8C740B6-2175-4A01-86C2-32F43A231CA7}"/>
              </a:ext>
            </a:extLst>
          </p:cNvPr>
          <p:cNvGrpSpPr/>
          <p:nvPr/>
        </p:nvGrpSpPr>
        <p:grpSpPr>
          <a:xfrm>
            <a:off x="4982915" y="3683833"/>
            <a:ext cx="4199890" cy="2781300"/>
            <a:chOff x="0" y="0"/>
            <a:chExt cx="4200096" cy="2781583"/>
          </a:xfrm>
        </p:grpSpPr>
        <p:pic>
          <p:nvPicPr>
            <p:cNvPr id="15" name="Picture 14">
              <a:extLst>
                <a:ext uri="{FF2B5EF4-FFF2-40B4-BE49-F238E27FC236}">
                  <a16:creationId xmlns:a16="http://schemas.microsoft.com/office/drawing/2014/main" id="{4F30CB28-599F-4E47-A446-C8E94367B9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 y="0"/>
              <a:ext cx="3854450" cy="2361565"/>
            </a:xfrm>
            <a:prstGeom prst="rect">
              <a:avLst/>
            </a:prstGeom>
          </p:spPr>
        </p:pic>
        <p:sp>
          <p:nvSpPr>
            <p:cNvPr id="16" name="Text Box 2">
              <a:extLst>
                <a:ext uri="{FF2B5EF4-FFF2-40B4-BE49-F238E27FC236}">
                  <a16:creationId xmlns:a16="http://schemas.microsoft.com/office/drawing/2014/main" id="{390832B0-E3F8-413A-BE4D-D3587CC5DBC1}"/>
                </a:ext>
              </a:extLst>
            </p:cNvPr>
            <p:cNvSpPr txBox="1">
              <a:spLocks noChangeArrowheads="1"/>
            </p:cNvSpPr>
            <p:nvPr/>
          </p:nvSpPr>
          <p:spPr bwMode="auto">
            <a:xfrm>
              <a:off x="0" y="2528515"/>
              <a:ext cx="4200096" cy="25306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a:effectLst/>
                  <a:latin typeface="Times New Roman" panose="02020603050405020304" pitchFamily="18" charset="0"/>
                  <a:ea typeface="Times New Roman" panose="02020603050405020304" pitchFamily="18" charset="0"/>
                </a:rPr>
                <a:t>Figure: 5.6(b) Alpha Beta to DQ </a:t>
              </a:r>
              <a:endParaRPr lang="en-IN" sz="1100">
                <a:effectLst/>
                <a:latin typeface="Times New Roman" panose="02020603050405020304" pitchFamily="18" charset="0"/>
                <a:ea typeface="Times New Roman" panose="02020603050405020304" pitchFamily="18" charset="0"/>
              </a:endParaRPr>
            </a:p>
            <a:p>
              <a:pPr>
                <a:spcAft>
                  <a:spcPts val="0"/>
                </a:spcAft>
              </a:pPr>
              <a:r>
                <a:rPr lang="en-US"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p:txBody>
        </p:sp>
      </p:grpSp>
      <p:sp>
        <p:nvSpPr>
          <p:cNvPr id="17" name="Rectangle 8">
            <a:extLst>
              <a:ext uri="{FF2B5EF4-FFF2-40B4-BE49-F238E27FC236}">
                <a16:creationId xmlns:a16="http://schemas.microsoft.com/office/drawing/2014/main" id="{9D08F298-2892-4509-B94F-CF36B9DA0C74}"/>
              </a:ext>
            </a:extLst>
          </p:cNvPr>
          <p:cNvSpPr>
            <a:spLocks noChangeArrowheads="1"/>
          </p:cNvSpPr>
          <p:nvPr/>
        </p:nvSpPr>
        <p:spPr bwMode="auto">
          <a:xfrm>
            <a:off x="2809336" y="8166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1DC1E58B-B5B6-41AA-B643-1532AEE3B916}"/>
              </a:ext>
            </a:extLst>
          </p:cNvPr>
          <p:cNvSpPr>
            <a:spLocks noChangeArrowheads="1"/>
          </p:cNvSpPr>
          <p:nvPr/>
        </p:nvSpPr>
        <p:spPr bwMode="auto">
          <a:xfrm>
            <a:off x="1279545" y="645124"/>
            <a:ext cx="106967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ABC to DQ</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1136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84657-402A-4154-A9F7-A4FCCD6C07B4}"/>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02769601-1D53-47B5-AE97-644D2FB1ED87}"/>
              </a:ext>
            </a:extLst>
          </p:cNvPr>
          <p:cNvSpPr>
            <a:spLocks noGrp="1"/>
          </p:cNvSpPr>
          <p:nvPr>
            <p:ph type="sldNum" sz="quarter" idx="12"/>
          </p:nvPr>
        </p:nvSpPr>
        <p:spPr/>
        <p:txBody>
          <a:bodyPr/>
          <a:lstStyle/>
          <a:p>
            <a:fld id="{4589B8F1-2473-4A4C-A49C-3171522E99F8}" type="slidenum">
              <a:rPr lang="en-IN" smtClean="0"/>
              <a:t>47</a:t>
            </a:fld>
            <a:endParaRPr lang="en-IN"/>
          </a:p>
        </p:txBody>
      </p:sp>
      <p:sp>
        <p:nvSpPr>
          <p:cNvPr id="4" name="TextBox 3">
            <a:extLst>
              <a:ext uri="{FF2B5EF4-FFF2-40B4-BE49-F238E27FC236}">
                <a16:creationId xmlns:a16="http://schemas.microsoft.com/office/drawing/2014/main" id="{6A015D18-81A7-4CE6-95DE-47AE0CFBCA0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Results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257C8E7D-5669-4363-91B1-16B2EF4D54F0}"/>
              </a:ext>
            </a:extLst>
          </p:cNvPr>
          <p:cNvSpPr>
            <a:spLocks noChangeArrowheads="1"/>
          </p:cNvSpPr>
          <p:nvPr/>
        </p:nvSpPr>
        <p:spPr bwMode="auto">
          <a:xfrm>
            <a:off x="45720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8">
            <a:extLst>
              <a:ext uri="{FF2B5EF4-FFF2-40B4-BE49-F238E27FC236}">
                <a16:creationId xmlns:a16="http://schemas.microsoft.com/office/drawing/2014/main" id="{9D08F298-2892-4509-B94F-CF36B9DA0C74}"/>
              </a:ext>
            </a:extLst>
          </p:cNvPr>
          <p:cNvSpPr>
            <a:spLocks noChangeArrowheads="1"/>
          </p:cNvSpPr>
          <p:nvPr/>
        </p:nvSpPr>
        <p:spPr bwMode="auto">
          <a:xfrm>
            <a:off x="2809336" y="8166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F8AAB95B-F489-413F-B1AF-29AC925CB5B8}"/>
              </a:ext>
            </a:extLst>
          </p:cNvPr>
          <p:cNvSpPr>
            <a:spLocks noChangeArrowheads="1"/>
          </p:cNvSpPr>
          <p:nvPr/>
        </p:nvSpPr>
        <p:spPr bwMode="auto">
          <a:xfrm>
            <a:off x="905774" y="1268955"/>
            <a:ext cx="17660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Closed Loop Voltages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1AAECC99-D3BD-43F6-9E6B-1CFE0DF24106}"/>
              </a:ext>
            </a:extLst>
          </p:cNvPr>
          <p:cNvGrpSpPr/>
          <p:nvPr/>
        </p:nvGrpSpPr>
        <p:grpSpPr>
          <a:xfrm>
            <a:off x="1985512" y="1792174"/>
            <a:ext cx="8961408" cy="4249171"/>
            <a:chOff x="0" y="0"/>
            <a:chExt cx="6680102" cy="2231226"/>
          </a:xfrm>
        </p:grpSpPr>
        <p:pic>
          <p:nvPicPr>
            <p:cNvPr id="20" name="Picture 19">
              <a:extLst>
                <a:ext uri="{FF2B5EF4-FFF2-40B4-BE49-F238E27FC236}">
                  <a16:creationId xmlns:a16="http://schemas.microsoft.com/office/drawing/2014/main" id="{CB709301-89B2-4F5F-B449-E28EF6281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799"/>
            <a:stretch/>
          </p:blipFill>
          <p:spPr bwMode="auto">
            <a:xfrm>
              <a:off x="0" y="43961"/>
              <a:ext cx="3296920" cy="1809750"/>
            </a:xfrm>
            <a:prstGeom prst="rect">
              <a:avLst/>
            </a:prstGeom>
            <a:noFill/>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EB1987C8-D3B4-455E-B660-56254F765E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565" b="3615"/>
            <a:stretch/>
          </p:blipFill>
          <p:spPr bwMode="auto">
            <a:xfrm>
              <a:off x="3552092" y="0"/>
              <a:ext cx="3128010" cy="1853565"/>
            </a:xfrm>
            <a:prstGeom prst="rect">
              <a:avLst/>
            </a:prstGeom>
            <a:noFill/>
            <a:ln>
              <a:noFill/>
            </a:ln>
            <a:extLst>
              <a:ext uri="{53640926-AAD7-44D8-BBD7-CCE9431645EC}">
                <a14:shadowObscured xmlns:a14="http://schemas.microsoft.com/office/drawing/2010/main"/>
              </a:ext>
            </a:extLst>
          </p:spPr>
        </p:pic>
        <p:sp>
          <p:nvSpPr>
            <p:cNvPr id="22" name="Text Box 2">
              <a:extLst>
                <a:ext uri="{FF2B5EF4-FFF2-40B4-BE49-F238E27FC236}">
                  <a16:creationId xmlns:a16="http://schemas.microsoft.com/office/drawing/2014/main" id="{764C5298-A45D-4CFD-BF98-3CC506A3AF03}"/>
                </a:ext>
              </a:extLst>
            </p:cNvPr>
            <p:cNvSpPr txBox="1">
              <a:spLocks noChangeArrowheads="1"/>
            </p:cNvSpPr>
            <p:nvPr/>
          </p:nvSpPr>
          <p:spPr bwMode="auto">
            <a:xfrm>
              <a:off x="1116623" y="1978269"/>
              <a:ext cx="4199727" cy="25295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Closed loop output voltages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 name="Rectangle 7">
            <a:extLst>
              <a:ext uri="{FF2B5EF4-FFF2-40B4-BE49-F238E27FC236}">
                <a16:creationId xmlns:a16="http://schemas.microsoft.com/office/drawing/2014/main" id="{F9489F0E-1053-4ED8-B22C-12456B6EFFC1}"/>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19176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84657-402A-4154-A9F7-A4FCCD6C07B4}"/>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02769601-1D53-47B5-AE97-644D2FB1ED87}"/>
              </a:ext>
            </a:extLst>
          </p:cNvPr>
          <p:cNvSpPr>
            <a:spLocks noGrp="1"/>
          </p:cNvSpPr>
          <p:nvPr>
            <p:ph type="sldNum" sz="quarter" idx="12"/>
          </p:nvPr>
        </p:nvSpPr>
        <p:spPr/>
        <p:txBody>
          <a:bodyPr/>
          <a:lstStyle/>
          <a:p>
            <a:fld id="{4589B8F1-2473-4A4C-A49C-3171522E99F8}" type="slidenum">
              <a:rPr lang="en-IN" smtClean="0"/>
              <a:t>48</a:t>
            </a:fld>
            <a:endParaRPr lang="en-IN"/>
          </a:p>
        </p:txBody>
      </p:sp>
      <p:sp>
        <p:nvSpPr>
          <p:cNvPr id="4" name="TextBox 3">
            <a:extLst>
              <a:ext uri="{FF2B5EF4-FFF2-40B4-BE49-F238E27FC236}">
                <a16:creationId xmlns:a16="http://schemas.microsoft.com/office/drawing/2014/main" id="{6A015D18-81A7-4CE6-95DE-47AE0CFBCA0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Conclusion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257C8E7D-5669-4363-91B1-16B2EF4D54F0}"/>
              </a:ext>
            </a:extLst>
          </p:cNvPr>
          <p:cNvSpPr>
            <a:spLocks noChangeArrowheads="1"/>
          </p:cNvSpPr>
          <p:nvPr/>
        </p:nvSpPr>
        <p:spPr bwMode="auto">
          <a:xfrm>
            <a:off x="45720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8">
            <a:extLst>
              <a:ext uri="{FF2B5EF4-FFF2-40B4-BE49-F238E27FC236}">
                <a16:creationId xmlns:a16="http://schemas.microsoft.com/office/drawing/2014/main" id="{9D08F298-2892-4509-B94F-CF36B9DA0C74}"/>
              </a:ext>
            </a:extLst>
          </p:cNvPr>
          <p:cNvSpPr>
            <a:spLocks noChangeArrowheads="1"/>
          </p:cNvSpPr>
          <p:nvPr/>
        </p:nvSpPr>
        <p:spPr bwMode="auto">
          <a:xfrm>
            <a:off x="2809336" y="8166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F9489F0E-1053-4ED8-B22C-12456B6EFFC1}"/>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
            <a:extLst>
              <a:ext uri="{FF2B5EF4-FFF2-40B4-BE49-F238E27FC236}">
                <a16:creationId xmlns:a16="http://schemas.microsoft.com/office/drawing/2014/main" id="{7628ACC1-27F5-4ED6-A51D-BC4D67784549}"/>
              </a:ext>
            </a:extLst>
          </p:cNvPr>
          <p:cNvSpPr>
            <a:spLocks noChangeArrowheads="1"/>
          </p:cNvSpPr>
          <p:nvPr/>
        </p:nvSpPr>
        <p:spPr bwMode="auto">
          <a:xfrm rot="10800000" flipV="1">
            <a:off x="457200" y="1035307"/>
            <a:ext cx="1130060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successfully demonstrated the design, implementation, and testing of a three-phase inverter using an STM32 microcontroller, employing advanced techniques like Sinusoidal Pulse Width Modulation (SPWM) for high-quality sinusoidal output.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achievements include the development of a reliable SPWM generation control system, integration of voltage and current sensing circuits for accurate monitoring, and the implementation of closed-loop control to enhance system stability and performance.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significant contribution of this project was the implementation of the ABC to DQ transformation using power-invariant transformation. This method helped simplify the control of active and reactive power by converting the three-phase system into a two-axis rotating reference frame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dq</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aligning the d-axis with the reference vector for more efficient control.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addressed several challenges, including waveform distortion, synchronization issues, and noise in the sensing circuits, through iterative improvements in both hardware and software.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developments will focus on extending the system to function as a grid-connected inverter, including the implementation of synchronization mechanisms, current control loops, and power factor regulation, ensuring seamless integration with the grid.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serves as a solid foundation for future research and development in grid-tied inverter systems, contributing to the advancement of renewable energy technologies and sustainable power solutions.</a:t>
            </a:r>
          </a:p>
        </p:txBody>
      </p:sp>
    </p:spTree>
    <p:extLst>
      <p:ext uri="{BB962C8B-B14F-4D97-AF65-F5344CB8AC3E}">
        <p14:creationId xmlns:p14="http://schemas.microsoft.com/office/powerpoint/2010/main" val="1425484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E84657-402A-4154-A9F7-A4FCCD6C07B4}"/>
              </a:ext>
            </a:extLst>
          </p:cNvPr>
          <p:cNvSpPr>
            <a:spLocks noGrp="1"/>
          </p:cNvSpPr>
          <p:nvPr>
            <p:ph type="dt" sz="half" idx="10"/>
          </p:nvPr>
        </p:nvSpPr>
        <p:spPr/>
        <p:txBody>
          <a:bodyPr/>
          <a:lstStyle/>
          <a:p>
            <a:fld id="{987A65AA-9727-4848-A609-31226BAC02D6}" type="datetime1">
              <a:rPr lang="en-US" smtClean="0"/>
              <a:t>3/30/2025</a:t>
            </a:fld>
            <a:endParaRPr lang="en-IN"/>
          </a:p>
        </p:txBody>
      </p:sp>
      <p:sp>
        <p:nvSpPr>
          <p:cNvPr id="3" name="Slide Number Placeholder 2">
            <a:extLst>
              <a:ext uri="{FF2B5EF4-FFF2-40B4-BE49-F238E27FC236}">
                <a16:creationId xmlns:a16="http://schemas.microsoft.com/office/drawing/2014/main" id="{02769601-1D53-47B5-AE97-644D2FB1ED87}"/>
              </a:ext>
            </a:extLst>
          </p:cNvPr>
          <p:cNvSpPr>
            <a:spLocks noGrp="1"/>
          </p:cNvSpPr>
          <p:nvPr>
            <p:ph type="sldNum" sz="quarter" idx="12"/>
          </p:nvPr>
        </p:nvSpPr>
        <p:spPr/>
        <p:txBody>
          <a:bodyPr/>
          <a:lstStyle/>
          <a:p>
            <a:fld id="{4589B8F1-2473-4A4C-A49C-3171522E99F8}" type="slidenum">
              <a:rPr lang="en-IN" smtClean="0"/>
              <a:t>49</a:t>
            </a:fld>
            <a:endParaRPr lang="en-IN"/>
          </a:p>
        </p:txBody>
      </p:sp>
      <p:sp>
        <p:nvSpPr>
          <p:cNvPr id="4" name="TextBox 3">
            <a:extLst>
              <a:ext uri="{FF2B5EF4-FFF2-40B4-BE49-F238E27FC236}">
                <a16:creationId xmlns:a16="http://schemas.microsoft.com/office/drawing/2014/main" id="{6A015D18-81A7-4CE6-95DE-47AE0CFBCA06}"/>
              </a:ext>
            </a:extLst>
          </p:cNvPr>
          <p:cNvSpPr txBox="1"/>
          <p:nvPr/>
        </p:nvSpPr>
        <p:spPr>
          <a:xfrm>
            <a:off x="3796430" y="14126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REFERENCES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9" name="Rectangle 6">
            <a:extLst>
              <a:ext uri="{FF2B5EF4-FFF2-40B4-BE49-F238E27FC236}">
                <a16:creationId xmlns:a16="http://schemas.microsoft.com/office/drawing/2014/main" id="{257C8E7D-5669-4363-91B1-16B2EF4D54F0}"/>
              </a:ext>
            </a:extLst>
          </p:cNvPr>
          <p:cNvSpPr>
            <a:spLocks noChangeArrowheads="1"/>
          </p:cNvSpPr>
          <p:nvPr/>
        </p:nvSpPr>
        <p:spPr bwMode="auto">
          <a:xfrm>
            <a:off x="457200" y="61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8">
            <a:extLst>
              <a:ext uri="{FF2B5EF4-FFF2-40B4-BE49-F238E27FC236}">
                <a16:creationId xmlns:a16="http://schemas.microsoft.com/office/drawing/2014/main" id="{9D08F298-2892-4509-B94F-CF36B9DA0C74}"/>
              </a:ext>
            </a:extLst>
          </p:cNvPr>
          <p:cNvSpPr>
            <a:spLocks noChangeArrowheads="1"/>
          </p:cNvSpPr>
          <p:nvPr/>
        </p:nvSpPr>
        <p:spPr bwMode="auto">
          <a:xfrm>
            <a:off x="2809336" y="8166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F9489F0E-1053-4ED8-B22C-12456B6EFFC1}"/>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121F82C8-E59B-4E92-B4DD-0C7F29DD8E24}"/>
              </a:ext>
            </a:extLst>
          </p:cNvPr>
          <p:cNvSpPr/>
          <p:nvPr/>
        </p:nvSpPr>
        <p:spPr>
          <a:xfrm>
            <a:off x="669608" y="825860"/>
            <a:ext cx="11104317" cy="5601533"/>
          </a:xfrm>
          <a:prstGeom prst="rect">
            <a:avLst/>
          </a:prstGeom>
        </p:spPr>
        <p:txBody>
          <a:bodyPr wrap="square">
            <a:spAutoFit/>
          </a:bodyPr>
          <a:lstStyle/>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Bose, Bimal K., *Modern Power Electronics and AC Dr 2001.</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Mohan, Ned, et al., </a:t>
            </a:r>
            <a:r>
              <a:rPr lang="en-IN" i="1" dirty="0">
                <a:latin typeface="Times New Roman" panose="02020603050405020304" pitchFamily="18" charset="0"/>
                <a:ea typeface="Times New Roman" panose="02020603050405020304" pitchFamily="18" charset="0"/>
              </a:rPr>
              <a:t>Power Electronics: Converters, Applications, and Design</a:t>
            </a:r>
            <a:r>
              <a:rPr lang="en-IN" dirty="0">
                <a:latin typeface="Times New Roman" panose="02020603050405020304" pitchFamily="18" charset="0"/>
                <a:ea typeface="Times New Roman" panose="02020603050405020304" pitchFamily="18" charset="0"/>
              </a:rPr>
              <a:t>, John Wiley &amp; Sons, 2003.</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 STMicroelectronics, </a:t>
            </a:r>
            <a:r>
              <a:rPr lang="en-IN" i="1" dirty="0">
                <a:latin typeface="Times New Roman" panose="02020603050405020304" pitchFamily="18" charset="0"/>
                <a:ea typeface="Times New Roman" panose="02020603050405020304" pitchFamily="18" charset="0"/>
              </a:rPr>
              <a:t>Digital Power Approach with STM32G4 in 15 kW Bidirectional PFC</a:t>
            </a:r>
            <a:r>
              <a:rPr lang="en-IN" dirty="0">
                <a:latin typeface="Times New Roman" panose="02020603050405020304" pitchFamily="18" charset="0"/>
                <a:ea typeface="Times New Roman" panose="02020603050405020304" pitchFamily="18" charset="0"/>
              </a:rPr>
              <a:t>, ST Application Notes.</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Texas Instruments, </a:t>
            </a:r>
            <a:r>
              <a:rPr lang="en-IN" i="1" dirty="0">
                <a:latin typeface="Times New Roman" panose="02020603050405020304" pitchFamily="18" charset="0"/>
                <a:ea typeface="Times New Roman" panose="02020603050405020304" pitchFamily="18" charset="0"/>
              </a:rPr>
              <a:t>PWM Generation Techniques for Inverters Using Microcontrollers</a:t>
            </a:r>
            <a:r>
              <a:rPr lang="en-IN" dirty="0">
                <a:latin typeface="Times New Roman" panose="02020603050405020304" pitchFamily="18" charset="0"/>
                <a:ea typeface="Times New Roman" panose="02020603050405020304" pitchFamily="18" charset="0"/>
              </a:rPr>
              <a:t>, TI Application Notes.</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 Rashid, Muhammad H., </a:t>
            </a:r>
            <a:r>
              <a:rPr lang="en-IN" i="1" dirty="0">
                <a:latin typeface="Times New Roman" panose="02020603050405020304" pitchFamily="18" charset="0"/>
                <a:ea typeface="Times New Roman" panose="02020603050405020304" pitchFamily="18" charset="0"/>
              </a:rPr>
              <a:t>Power Electronics Handbook: Devices, Circuits, and Applications</a:t>
            </a:r>
            <a:r>
              <a:rPr lang="en-IN" dirty="0">
                <a:latin typeface="Times New Roman" panose="02020603050405020304" pitchFamily="18" charset="0"/>
                <a:ea typeface="Times New Roman" panose="02020603050405020304" pitchFamily="18" charset="0"/>
              </a:rPr>
              <a:t>, Academic Press, 2010.</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Ghosh, Arindam, and Gerard </a:t>
            </a:r>
            <a:r>
              <a:rPr lang="en-IN" dirty="0" err="1">
                <a:latin typeface="Times New Roman" panose="02020603050405020304" pitchFamily="18" charset="0"/>
                <a:ea typeface="Times New Roman" panose="02020603050405020304" pitchFamily="18" charset="0"/>
              </a:rPr>
              <a:t>Ledwich</a:t>
            </a:r>
            <a:r>
              <a:rPr lang="en-IN" dirty="0">
                <a:latin typeface="Times New Roman" panose="02020603050405020304" pitchFamily="18" charset="0"/>
                <a:ea typeface="Times New Roman" panose="02020603050405020304" pitchFamily="18" charset="0"/>
              </a:rPr>
              <a:t>, </a:t>
            </a:r>
            <a:r>
              <a:rPr lang="en-IN" i="1" dirty="0">
                <a:latin typeface="Times New Roman" panose="02020603050405020304" pitchFamily="18" charset="0"/>
                <a:ea typeface="Times New Roman" panose="02020603050405020304" pitchFamily="18" charset="0"/>
              </a:rPr>
              <a:t>Power Quality Enhancement Using Custom Power Devices</a:t>
            </a:r>
            <a:r>
              <a:rPr lang="en-IN" dirty="0">
                <a:latin typeface="Times New Roman" panose="02020603050405020304" pitchFamily="18" charset="0"/>
                <a:ea typeface="Times New Roman" panose="02020603050405020304" pitchFamily="18" charset="0"/>
              </a:rPr>
              <a:t>, Springer, 2002.</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err="1">
                <a:latin typeface="Times New Roman" panose="02020603050405020304" pitchFamily="18" charset="0"/>
                <a:ea typeface="Times New Roman" panose="02020603050405020304" pitchFamily="18" charset="0"/>
              </a:rPr>
              <a:t>Zubir</a:t>
            </a:r>
            <a:r>
              <a:rPr lang="en-IN" dirty="0">
                <a:latin typeface="Times New Roman" panose="02020603050405020304" pitchFamily="18" charset="0"/>
                <a:ea typeface="Times New Roman" panose="02020603050405020304" pitchFamily="18" charset="0"/>
              </a:rPr>
              <a:t>, M. N., et al., "Voltage Sensing Techniques in Power Inverters," </a:t>
            </a:r>
            <a:r>
              <a:rPr lang="en-IN" i="1" dirty="0">
                <a:latin typeface="Times New Roman" panose="02020603050405020304" pitchFamily="18" charset="0"/>
                <a:ea typeface="Times New Roman" panose="02020603050405020304" pitchFamily="18" charset="0"/>
              </a:rPr>
              <a:t>Journal of Power Electronics</a:t>
            </a:r>
            <a:r>
              <a:rPr lang="en-IN" dirty="0">
                <a:latin typeface="Times New Roman" panose="02020603050405020304" pitchFamily="18" charset="0"/>
                <a:ea typeface="Times New Roman" panose="02020603050405020304" pitchFamily="18" charset="0"/>
              </a:rPr>
              <a:t>, 2015.</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Venkataraman, Subramanian, et al., "Closed-Loop Control of Three-Phase Inverters," </a:t>
            </a:r>
            <a:r>
              <a:rPr lang="en-IN" i="1" dirty="0">
                <a:latin typeface="Times New Roman" panose="02020603050405020304" pitchFamily="18" charset="0"/>
                <a:ea typeface="Times New Roman" panose="02020603050405020304" pitchFamily="18" charset="0"/>
              </a:rPr>
              <a:t>IEEE Transactions on Industrial Electronics</a:t>
            </a:r>
            <a:r>
              <a:rPr lang="en-IN" dirty="0">
                <a:latin typeface="Times New Roman" panose="02020603050405020304" pitchFamily="18" charset="0"/>
                <a:ea typeface="Times New Roman" panose="02020603050405020304" pitchFamily="18" charset="0"/>
              </a:rPr>
              <a:t>, 2020.</a:t>
            </a:r>
            <a:endParaRPr lang="en-IN" sz="1600" dirty="0">
              <a:latin typeface="Times New Roman" panose="02020603050405020304" pitchFamily="18" charset="0"/>
              <a:ea typeface="Times New Roman" panose="02020603050405020304" pitchFamily="18" charset="0"/>
            </a:endParaRPr>
          </a:p>
          <a:p>
            <a:pPr marL="342900" lvl="0" indent="-342900">
              <a:spcBef>
                <a:spcPts val="1230"/>
              </a:spcBef>
              <a:spcAft>
                <a:spcPts val="0"/>
              </a:spcAft>
              <a:buSzPts val="1200"/>
              <a:buFont typeface="Times New Roman" panose="02020603050405020304" pitchFamily="18" charset="0"/>
              <a:buAutoNum type="arabicPeriod"/>
            </a:pPr>
            <a:r>
              <a:rPr lang="en-IN" dirty="0">
                <a:latin typeface="Times New Roman" panose="02020603050405020304" pitchFamily="18" charset="0"/>
                <a:ea typeface="Times New Roman" panose="02020603050405020304" pitchFamily="18" charset="0"/>
              </a:rPr>
              <a:t>Malik, Naveed Anwar, et al., "Phase-Locked Loop Techniques for Inverters," </a:t>
            </a:r>
            <a:r>
              <a:rPr lang="en-IN" i="1" dirty="0">
                <a:latin typeface="Times New Roman" panose="02020603050405020304" pitchFamily="18" charset="0"/>
                <a:ea typeface="Times New Roman" panose="02020603050405020304" pitchFamily="18" charset="0"/>
              </a:rPr>
              <a:t>Journal of Electrical Engineering</a:t>
            </a:r>
            <a:r>
              <a:rPr lang="en-IN" dirty="0">
                <a:latin typeface="Times New Roman" panose="02020603050405020304" pitchFamily="18" charset="0"/>
                <a:ea typeface="Times New Roman" panose="02020603050405020304" pitchFamily="18" charset="0"/>
              </a:rPr>
              <a:t>, 2018.</a:t>
            </a:r>
            <a:endParaRPr lang="en-IN" sz="1600" dirty="0">
              <a:latin typeface="Times New Roman" panose="02020603050405020304" pitchFamily="18" charset="0"/>
              <a:ea typeface="Times New Roman" panose="02020603050405020304" pitchFamily="18" charset="0"/>
            </a:endParaRPr>
          </a:p>
          <a:p>
            <a:pPr marL="342900" lvl="0" indent="-342900" algn="just">
              <a:spcBef>
                <a:spcPts val="1230"/>
              </a:spcBef>
              <a:spcAft>
                <a:spcPts val="0"/>
              </a:spcAft>
              <a:buSzPts val="1200"/>
              <a:buFont typeface="Times New Roman" panose="02020603050405020304" pitchFamily="18" charset="0"/>
              <a:buAutoNum type="arabicPeriod"/>
              <a:tabLst>
                <a:tab pos="1984375" algn="l"/>
              </a:tabLst>
            </a:pPr>
            <a:r>
              <a:rPr lang="en-IN" dirty="0" err="1">
                <a:latin typeface="Times New Roman" panose="02020603050405020304" pitchFamily="18" charset="0"/>
                <a:ea typeface="Times New Roman" panose="02020603050405020304" pitchFamily="18" charset="0"/>
              </a:rPr>
              <a:t>Blaabjerg</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Frede</a:t>
            </a:r>
            <a:r>
              <a:rPr lang="en-IN" dirty="0">
                <a:latin typeface="Times New Roman" panose="02020603050405020304" pitchFamily="18" charset="0"/>
                <a:ea typeface="Times New Roman" panose="02020603050405020304" pitchFamily="18" charset="0"/>
              </a:rPr>
              <a:t>, et al., "Future Trends in Power Electronics for Renewable Energy Systems," </a:t>
            </a:r>
            <a:r>
              <a:rPr lang="en-IN" i="1" dirty="0">
                <a:latin typeface="Times New Roman" panose="02020603050405020304" pitchFamily="18" charset="0"/>
                <a:ea typeface="Times New Roman" panose="02020603050405020304" pitchFamily="18" charset="0"/>
              </a:rPr>
              <a:t>IEEE Journal of Emerging and Selected Topics in Power Electronics</a:t>
            </a:r>
            <a:r>
              <a:rPr lang="en-IN" dirty="0">
                <a:latin typeface="Times New Roman" panose="02020603050405020304" pitchFamily="18" charset="0"/>
                <a:ea typeface="Times New Roman" panose="02020603050405020304" pitchFamily="18" charset="0"/>
              </a:rPr>
              <a:t>, 2017.</a:t>
            </a:r>
            <a:endParaRPr lang="en-IN" sz="1600" dirty="0">
              <a:latin typeface="Times New Roman" panose="02020603050405020304" pitchFamily="18" charset="0"/>
              <a:ea typeface="Times New Roman" panose="02020603050405020304" pitchFamily="18" charset="0"/>
            </a:endParaRPr>
          </a:p>
          <a:p>
            <a:br>
              <a:rPr lang="en-US" sz="1600" dirty="0">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684165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59953A-8538-3340-B8AE-94B6051AF821}"/>
              </a:ext>
            </a:extLst>
          </p:cNvPr>
          <p:cNvSpPr txBox="1"/>
          <p:nvPr/>
        </p:nvSpPr>
        <p:spPr>
          <a:xfrm>
            <a:off x="1253348" y="1205335"/>
            <a:ext cx="10100452" cy="1754326"/>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Testing:</a:t>
            </a:r>
          </a:p>
          <a:p>
            <a:pPr lvl="1"/>
            <a:r>
              <a:rPr lang="en-GB" dirty="0"/>
              <a:t>Test synchronization under different grid conditions (voltage sag, frequency drift).</a:t>
            </a:r>
            <a:br>
              <a:rPr lang="en-GB" dirty="0"/>
            </a:br>
            <a:r>
              <a:rPr lang="en-GB" dirty="0"/>
              <a:t>Implement </a:t>
            </a:r>
            <a:r>
              <a:rPr lang="en-GB" b="1" dirty="0"/>
              <a:t>anti-islanding protection</a:t>
            </a:r>
            <a:r>
              <a:rPr lang="en-GB" dirty="0"/>
              <a:t> to ensure shutdown during grid outages.</a:t>
            </a:r>
          </a:p>
          <a:p>
            <a:r>
              <a:rPr lang="en-GB" dirty="0">
                <a:latin typeface="Times New Roman" panose="02020603050405020304" pitchFamily="18" charset="0"/>
                <a:cs typeface="Times New Roman" panose="02020603050405020304" pitchFamily="18" charset="0"/>
              </a:rPr>
              <a:t>Future Development:</a:t>
            </a:r>
          </a:p>
          <a:p>
            <a:pPr lvl="1"/>
            <a:r>
              <a:rPr lang="en-GB" dirty="0"/>
              <a:t>Integrate </a:t>
            </a:r>
            <a:r>
              <a:rPr lang="en-GB" b="1" dirty="0"/>
              <a:t>reactive power compensation</a:t>
            </a:r>
            <a:r>
              <a:rPr lang="en-GB" dirty="0"/>
              <a:t> for improved grid stability.</a:t>
            </a:r>
            <a:br>
              <a:rPr lang="en-GB" dirty="0"/>
            </a:br>
            <a:r>
              <a:rPr lang="en-GB" dirty="0"/>
              <a:t>Develop </a:t>
            </a:r>
            <a:r>
              <a:rPr lang="en-GB" b="1" dirty="0"/>
              <a:t>low-voltage ride-through (LVRT)</a:t>
            </a:r>
            <a:r>
              <a:rPr lang="en-GB" dirty="0"/>
              <a:t> capability for fault tolerance.</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E294E7E-F081-E9D2-A358-88B36E562610}"/>
              </a:ext>
            </a:extLst>
          </p:cNvPr>
          <p:cNvSpPr txBox="1"/>
          <p:nvPr/>
        </p:nvSpPr>
        <p:spPr>
          <a:xfrm>
            <a:off x="3670663" y="361284"/>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Objectives</a:t>
            </a:r>
          </a:p>
        </p:txBody>
      </p:sp>
      <p:sp>
        <p:nvSpPr>
          <p:cNvPr id="4" name="Date Placeholder 3">
            <a:extLst>
              <a:ext uri="{FF2B5EF4-FFF2-40B4-BE49-F238E27FC236}">
                <a16:creationId xmlns:a16="http://schemas.microsoft.com/office/drawing/2014/main" id="{F09905D4-AC13-DCCA-4DBC-C840191664CE}"/>
              </a:ext>
            </a:extLst>
          </p:cNvPr>
          <p:cNvSpPr>
            <a:spLocks noGrp="1"/>
          </p:cNvSpPr>
          <p:nvPr>
            <p:ph type="dt" sz="half" idx="10"/>
          </p:nvPr>
        </p:nvSpPr>
        <p:spPr/>
        <p:txBody>
          <a:bodyPr/>
          <a:lstStyle/>
          <a:p>
            <a:fld id="{99C54A94-751E-4CDB-8CD8-1E2D1E5B069A}" type="datetime1">
              <a:rPr lang="en-US" smtClean="0"/>
              <a:t>3/30/2025</a:t>
            </a:fld>
            <a:endParaRPr lang="en-IN"/>
          </a:p>
        </p:txBody>
      </p:sp>
      <p:sp>
        <p:nvSpPr>
          <p:cNvPr id="5" name="Slide Number Placeholder 4">
            <a:extLst>
              <a:ext uri="{FF2B5EF4-FFF2-40B4-BE49-F238E27FC236}">
                <a16:creationId xmlns:a16="http://schemas.microsoft.com/office/drawing/2014/main" id="{E17C00E0-8107-67A2-455D-C96D604A78F6}"/>
              </a:ext>
            </a:extLst>
          </p:cNvPr>
          <p:cNvSpPr>
            <a:spLocks noGrp="1"/>
          </p:cNvSpPr>
          <p:nvPr>
            <p:ph type="sldNum" sz="quarter" idx="12"/>
          </p:nvPr>
        </p:nvSpPr>
        <p:spPr/>
        <p:txBody>
          <a:bodyPr/>
          <a:lstStyle/>
          <a:p>
            <a:fld id="{4589B8F1-2473-4A4C-A49C-3171522E99F8}" type="slidenum">
              <a:rPr lang="en-IN" smtClean="0"/>
              <a:t>5</a:t>
            </a:fld>
            <a:endParaRPr lang="en-IN"/>
          </a:p>
        </p:txBody>
      </p:sp>
    </p:spTree>
    <p:extLst>
      <p:ext uri="{BB962C8B-B14F-4D97-AF65-F5344CB8AC3E}">
        <p14:creationId xmlns:p14="http://schemas.microsoft.com/office/powerpoint/2010/main" val="3913610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9C9C6A-9D49-4960-6C1B-A0849E00B867}"/>
              </a:ext>
            </a:extLst>
          </p:cNvPr>
          <p:cNvSpPr txBox="1"/>
          <p:nvPr/>
        </p:nvSpPr>
        <p:spPr>
          <a:xfrm>
            <a:off x="3759926" y="369597"/>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System Design</a:t>
            </a:r>
          </a:p>
        </p:txBody>
      </p:sp>
      <p:sp>
        <p:nvSpPr>
          <p:cNvPr id="2" name="Date Placeholder 1">
            <a:extLst>
              <a:ext uri="{FF2B5EF4-FFF2-40B4-BE49-F238E27FC236}">
                <a16:creationId xmlns:a16="http://schemas.microsoft.com/office/drawing/2014/main" id="{FCFDCCDA-40EF-EE35-7D1E-4D47383CDF18}"/>
              </a:ext>
            </a:extLst>
          </p:cNvPr>
          <p:cNvSpPr>
            <a:spLocks noGrp="1"/>
          </p:cNvSpPr>
          <p:nvPr>
            <p:ph type="dt" sz="half" idx="10"/>
          </p:nvPr>
        </p:nvSpPr>
        <p:spPr/>
        <p:txBody>
          <a:bodyPr/>
          <a:lstStyle/>
          <a:p>
            <a:fld id="{A8D7438C-A102-4F6D-8936-39A4C0457A18}" type="datetime1">
              <a:rPr lang="en-US" smtClean="0"/>
              <a:t>3/30/2025</a:t>
            </a:fld>
            <a:endParaRPr lang="en-IN"/>
          </a:p>
        </p:txBody>
      </p:sp>
      <p:sp>
        <p:nvSpPr>
          <p:cNvPr id="5" name="Slide Number Placeholder 4">
            <a:extLst>
              <a:ext uri="{FF2B5EF4-FFF2-40B4-BE49-F238E27FC236}">
                <a16:creationId xmlns:a16="http://schemas.microsoft.com/office/drawing/2014/main" id="{ACF5BE70-DD8D-8501-47D5-7070C02C7D2A}"/>
              </a:ext>
            </a:extLst>
          </p:cNvPr>
          <p:cNvSpPr>
            <a:spLocks noGrp="1"/>
          </p:cNvSpPr>
          <p:nvPr>
            <p:ph type="sldNum" sz="quarter" idx="12"/>
          </p:nvPr>
        </p:nvSpPr>
        <p:spPr/>
        <p:txBody>
          <a:bodyPr/>
          <a:lstStyle/>
          <a:p>
            <a:fld id="{4589B8F1-2473-4A4C-A49C-3171522E99F8}" type="slidenum">
              <a:rPr lang="en-IN" smtClean="0"/>
              <a:t>6</a:t>
            </a:fld>
            <a:endParaRPr lang="en-IN"/>
          </a:p>
        </p:txBody>
      </p:sp>
      <p:pic>
        <p:nvPicPr>
          <p:cNvPr id="24" name="Picture 23">
            <a:extLst>
              <a:ext uri="{FF2B5EF4-FFF2-40B4-BE49-F238E27FC236}">
                <a16:creationId xmlns:a16="http://schemas.microsoft.com/office/drawing/2014/main" id="{C66AD74A-2CB6-4B6A-99CF-CA103445601C}"/>
              </a:ext>
            </a:extLst>
          </p:cNvPr>
          <p:cNvPicPr/>
          <p:nvPr/>
        </p:nvPicPr>
        <p:blipFill>
          <a:blip r:embed="rId2">
            <a:extLst>
              <a:ext uri="{28A0092B-C50C-407E-A947-70E740481C1C}">
                <a14:useLocalDpi xmlns:a14="http://schemas.microsoft.com/office/drawing/2010/main" val="0"/>
              </a:ext>
            </a:extLst>
          </a:blip>
          <a:stretch>
            <a:fillRect/>
          </a:stretch>
        </p:blipFill>
        <p:spPr>
          <a:xfrm>
            <a:off x="573578" y="1052948"/>
            <a:ext cx="6517178" cy="4752104"/>
          </a:xfrm>
          <a:prstGeom prst="rect">
            <a:avLst/>
          </a:prstGeom>
        </p:spPr>
      </p:pic>
      <p:sp>
        <p:nvSpPr>
          <p:cNvPr id="6" name="TextBox 5">
            <a:extLst>
              <a:ext uri="{FF2B5EF4-FFF2-40B4-BE49-F238E27FC236}">
                <a16:creationId xmlns:a16="http://schemas.microsoft.com/office/drawing/2014/main" id="{C9212BAF-DD5E-4439-A6C2-0C4E5594C7F6}"/>
              </a:ext>
            </a:extLst>
          </p:cNvPr>
          <p:cNvSpPr txBox="1"/>
          <p:nvPr/>
        </p:nvSpPr>
        <p:spPr>
          <a:xfrm>
            <a:off x="7416338" y="1052948"/>
            <a:ext cx="4361411" cy="5447645"/>
          </a:xfrm>
          <a:prstGeom prst="rect">
            <a:avLst/>
          </a:prstGeom>
          <a:noFill/>
        </p:spPr>
        <p:txBody>
          <a:bodyPr wrap="square" rtlCol="0">
            <a:spAutoFit/>
          </a:bodyPr>
          <a:lstStyle/>
          <a:p>
            <a:r>
              <a:rPr lang="en-GB" sz="1200" b="1" dirty="0">
                <a:latin typeface="Times New Roman" panose="02020603050405020304" pitchFamily="18" charset="0"/>
                <a:cs typeface="Times New Roman" panose="02020603050405020304" pitchFamily="18" charset="0"/>
              </a:rPr>
              <a:t>System Working Flow</a:t>
            </a:r>
          </a:p>
          <a:p>
            <a:r>
              <a:rPr lang="en-GB" sz="1200" b="1" dirty="0">
                <a:latin typeface="Times New Roman" panose="02020603050405020304" pitchFamily="18" charset="0"/>
                <a:cs typeface="Times New Roman" panose="02020603050405020304" pitchFamily="18" charset="0"/>
              </a:rPr>
              <a:t>Input Voltage Supply</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The DC supply provides the required input voltage to the inverter circuit.</a:t>
            </a:r>
          </a:p>
          <a:p>
            <a:r>
              <a:rPr lang="en-GB" sz="1200" b="1" dirty="0">
                <a:latin typeface="Times New Roman" panose="02020603050405020304" pitchFamily="18" charset="0"/>
                <a:cs typeface="Times New Roman" panose="02020603050405020304" pitchFamily="18" charset="0"/>
              </a:rPr>
              <a:t>PWM Signal Generation</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The STM32H723ZG microcontroller generates Pulse Width Modulation (PWM) signals.</a:t>
            </a:r>
          </a:p>
          <a:p>
            <a:r>
              <a:rPr lang="en-GB" sz="1200" b="1" dirty="0">
                <a:latin typeface="Times New Roman" panose="02020603050405020304" pitchFamily="18" charset="0"/>
                <a:cs typeface="Times New Roman" panose="02020603050405020304" pitchFamily="18" charset="0"/>
              </a:rPr>
              <a:t>IGBT Control</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PWM signals are sent to the IGBT driver board.</a:t>
            </a:r>
          </a:p>
          <a:p>
            <a:pPr lvl="1"/>
            <a:r>
              <a:rPr lang="en-GB" sz="1200" dirty="0">
                <a:latin typeface="Times New Roman" panose="02020603050405020304" pitchFamily="18" charset="0"/>
                <a:cs typeface="Times New Roman" panose="02020603050405020304" pitchFamily="18" charset="0"/>
              </a:rPr>
              <a:t>The driver board switches the IGBTs in a controlled manner to produce a three-phase AC output.</a:t>
            </a:r>
          </a:p>
          <a:p>
            <a:r>
              <a:rPr lang="en-GB" sz="1200" b="1" dirty="0">
                <a:latin typeface="Times New Roman" panose="02020603050405020304" pitchFamily="18" charset="0"/>
                <a:cs typeface="Times New Roman" panose="02020603050405020304" pitchFamily="18" charset="0"/>
              </a:rPr>
              <a:t>Noise Filtering</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The AC output passes through a filter circuit (inductors and capacitors) to:</a:t>
            </a:r>
          </a:p>
          <a:p>
            <a:pPr lvl="2"/>
            <a:r>
              <a:rPr lang="en-GB" sz="1200" dirty="0">
                <a:latin typeface="Times New Roman" panose="02020603050405020304" pitchFamily="18" charset="0"/>
                <a:cs typeface="Times New Roman" panose="02020603050405020304" pitchFamily="18" charset="0"/>
              </a:rPr>
              <a:t>Eliminate high-frequency noise.</a:t>
            </a:r>
          </a:p>
          <a:p>
            <a:pPr lvl="2"/>
            <a:r>
              <a:rPr lang="en-GB" sz="1200" dirty="0">
                <a:latin typeface="Times New Roman" panose="02020603050405020304" pitchFamily="18" charset="0"/>
                <a:cs typeface="Times New Roman" panose="02020603050405020304" pitchFamily="18" charset="0"/>
              </a:rPr>
              <a:t>Smoothen the waveform.</a:t>
            </a:r>
          </a:p>
          <a:p>
            <a:pPr lvl="2"/>
            <a:r>
              <a:rPr lang="en-GB" sz="1200" dirty="0">
                <a:latin typeface="Times New Roman" panose="02020603050405020304" pitchFamily="18" charset="0"/>
                <a:cs typeface="Times New Roman" panose="02020603050405020304" pitchFamily="18" charset="0"/>
              </a:rPr>
              <a:t>Harmonic reduction</a:t>
            </a:r>
          </a:p>
          <a:p>
            <a:r>
              <a:rPr lang="en-GB" sz="1200" b="1" dirty="0">
                <a:latin typeface="Times New Roman" panose="02020603050405020304" pitchFamily="18" charset="0"/>
                <a:cs typeface="Times New Roman" panose="02020603050405020304" pitchFamily="18" charset="0"/>
              </a:rPr>
              <a:t>Monitoring and Feedback</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Voltage and current sensors continuously monitor the inverter output.</a:t>
            </a:r>
          </a:p>
          <a:p>
            <a:pPr lvl="1"/>
            <a:r>
              <a:rPr lang="en-GB" sz="1200" dirty="0">
                <a:latin typeface="Times New Roman" panose="02020603050405020304" pitchFamily="18" charset="0"/>
                <a:cs typeface="Times New Roman" panose="02020603050405020304" pitchFamily="18" charset="0"/>
              </a:rPr>
              <a:t>Feedback is sent to the microcontroller for adjustments.</a:t>
            </a:r>
          </a:p>
          <a:p>
            <a:r>
              <a:rPr lang="en-GB" sz="1200" b="1" dirty="0">
                <a:latin typeface="Times New Roman" panose="02020603050405020304" pitchFamily="18" charset="0"/>
                <a:cs typeface="Times New Roman" panose="02020603050405020304" pitchFamily="18" charset="0"/>
              </a:rPr>
              <a:t>Output Regulation and Synchronization</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The microcontroller regulates the output voltage and frequency.</a:t>
            </a:r>
          </a:p>
          <a:p>
            <a:pPr lvl="1"/>
            <a:r>
              <a:rPr lang="en-GB" sz="1200" dirty="0">
                <a:latin typeface="Times New Roman" panose="02020603050405020304" pitchFamily="18" charset="0"/>
                <a:cs typeface="Times New Roman" panose="02020603050405020304" pitchFamily="18" charset="0"/>
              </a:rPr>
              <a:t>Synchronization with the three-phase grid is achieved using an auto-transformer.</a:t>
            </a:r>
          </a:p>
          <a:p>
            <a:r>
              <a:rPr lang="en-GB" sz="1200" b="1" dirty="0">
                <a:latin typeface="Times New Roman" panose="02020603050405020304" pitchFamily="18" charset="0"/>
                <a:cs typeface="Times New Roman" panose="02020603050405020304" pitchFamily="18" charset="0"/>
              </a:rPr>
              <a:t>Fault Protection</a:t>
            </a:r>
            <a:r>
              <a:rPr lang="en-GB" sz="1200" dirty="0">
                <a:latin typeface="Times New Roman" panose="02020603050405020304" pitchFamily="18" charset="0"/>
                <a:cs typeface="Times New Roman" panose="02020603050405020304" pitchFamily="18" charset="0"/>
              </a:rPr>
              <a:t>:</a:t>
            </a:r>
          </a:p>
          <a:p>
            <a:pPr lvl="1"/>
            <a:r>
              <a:rPr lang="en-GB" sz="1200" dirty="0">
                <a:latin typeface="Times New Roman" panose="02020603050405020304" pitchFamily="18" charset="0"/>
                <a:cs typeface="Times New Roman" panose="02020603050405020304" pitchFamily="18" charset="0"/>
              </a:rPr>
              <a:t>The Miniature Circuit Breaker (MCB) provides fault protection for safe operation.</a:t>
            </a:r>
          </a:p>
        </p:txBody>
      </p:sp>
    </p:spTree>
    <p:extLst>
      <p:ext uri="{BB962C8B-B14F-4D97-AF65-F5344CB8AC3E}">
        <p14:creationId xmlns:p14="http://schemas.microsoft.com/office/powerpoint/2010/main" val="2485371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Hardware Implementation </a:t>
            </a: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7</a:t>
            </a:fld>
            <a:endParaRPr lang="en-IN"/>
          </a:p>
        </p:txBody>
      </p:sp>
      <p:sp>
        <p:nvSpPr>
          <p:cNvPr id="7" name="Rectangle 3">
            <a:extLst>
              <a:ext uri="{FF2B5EF4-FFF2-40B4-BE49-F238E27FC236}">
                <a16:creationId xmlns:a16="http://schemas.microsoft.com/office/drawing/2014/main" id="{65598060-6A85-4450-B78C-CB8E9FD4D50F}"/>
              </a:ext>
            </a:extLst>
          </p:cNvPr>
          <p:cNvSpPr>
            <a:spLocks noChangeArrowheads="1"/>
          </p:cNvSpPr>
          <p:nvPr/>
        </p:nvSpPr>
        <p:spPr bwMode="auto">
          <a:xfrm>
            <a:off x="1552911" y="1397674"/>
            <a:ext cx="495715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Power Rating: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10 kVA output (10 kW at unity power factor)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Voltage Specifications: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Input: 800 V DC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Output: 240V AC line-to-neutral (415V line-to-line)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Frequency Characteristics: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50 Hz output (grid-synchronized)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±0.5 Hz frequency tracking range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Switching Parameters: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10 kHz switching frequency for SPWM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&lt;3% THD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Protection Features: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Over/under voltage protection (80-110% of nominal)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Over/under frequency protection (47.5-51.5 Hz)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DC bus overvoltage protection (&gt;850V cutoff)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Performance Targets: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97% peak efficiency at rated load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DeepSeek-CJK-patch"/>
              </a:rPr>
              <a:t>Synchronization: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Phase-Locked Loop (PLL)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404040"/>
                </a:solidFill>
                <a:effectLst/>
                <a:latin typeface="DeepSeek-CJK-patch"/>
              </a:rPr>
              <a:t>&lt;1° phase synchronization error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94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Specification Calculation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8</a:t>
            </a:fld>
            <a:endParaRPr lang="en-IN"/>
          </a:p>
        </p:txBody>
      </p:sp>
      <p:sp>
        <p:nvSpPr>
          <p:cNvPr id="11" name="TextBox 10"/>
          <p:cNvSpPr txBox="1"/>
          <p:nvPr/>
        </p:nvSpPr>
        <p:spPr>
          <a:xfrm>
            <a:off x="1273694" y="1328473"/>
            <a:ext cx="10261600" cy="3416320"/>
          </a:xfrm>
          <a:prstGeom prst="rect">
            <a:avLst/>
          </a:prstGeom>
          <a:noFill/>
        </p:spPr>
        <p:txBody>
          <a:bodyPr wrap="square" rtlCol="0">
            <a:spAutoFit/>
          </a:bodyPr>
          <a:lstStyle/>
          <a:p>
            <a:r>
              <a:rPr lang="en-IN" b="1" dirty="0"/>
              <a:t>System Power Rating:</a:t>
            </a:r>
            <a:br>
              <a:rPr lang="en-IN" dirty="0"/>
            </a:br>
            <a:r>
              <a:rPr lang="en-IN" dirty="0"/>
              <a:t>10,000 VA (10 kVA) three-phase output</a:t>
            </a:r>
          </a:p>
          <a:p>
            <a:r>
              <a:rPr lang="en-IN" b="1" dirty="0"/>
              <a:t>Voltage Calculations:</a:t>
            </a:r>
            <a:br>
              <a:rPr lang="en-IN" dirty="0"/>
            </a:br>
            <a:r>
              <a:rPr lang="en-IN" dirty="0"/>
              <a:t>Line-to-line voltage: 415 V</a:t>
            </a:r>
            <a:br>
              <a:rPr lang="en-IN" dirty="0"/>
            </a:br>
            <a:r>
              <a:rPr lang="en-IN" dirty="0"/>
              <a:t>Phase voltage: 415/√3 = 240 V</a:t>
            </a:r>
          </a:p>
          <a:p>
            <a:r>
              <a:rPr lang="en-IN" b="1" dirty="0"/>
              <a:t>Current Calculations:</a:t>
            </a:r>
            <a:br>
              <a:rPr lang="en-IN" dirty="0"/>
            </a:br>
            <a:r>
              <a:rPr lang="en-IN" dirty="0"/>
              <a:t>Total line current: 10,000/(√3×415) = 13.92 A</a:t>
            </a:r>
            <a:br>
              <a:rPr lang="en-IN" dirty="0"/>
            </a:br>
            <a:r>
              <a:rPr lang="en-IN" dirty="0"/>
              <a:t>Per-phase current: 13.92 A</a:t>
            </a:r>
          </a:p>
          <a:p>
            <a:r>
              <a:rPr lang="en-IN" b="1" dirty="0"/>
              <a:t>Key Results:</a:t>
            </a:r>
            <a:br>
              <a:rPr lang="en-IN" dirty="0"/>
            </a:br>
            <a:r>
              <a:rPr lang="en-IN" dirty="0"/>
              <a:t>Output phase voltage: 240 V</a:t>
            </a:r>
            <a:br>
              <a:rPr lang="en-IN" dirty="0"/>
            </a:br>
            <a:r>
              <a:rPr lang="en-IN" dirty="0"/>
              <a:t>Output line current: 13.92 A</a:t>
            </a:r>
            <a:br>
              <a:rPr lang="en-IN" dirty="0"/>
            </a:br>
            <a:r>
              <a:rPr lang="en-IN" dirty="0"/>
              <a:t>System operates at 50 Hz grid frequency</a:t>
            </a:r>
          </a:p>
        </p:txBody>
      </p:sp>
    </p:spTree>
    <p:extLst>
      <p:ext uri="{BB962C8B-B14F-4D97-AF65-F5344CB8AC3E}">
        <p14:creationId xmlns:p14="http://schemas.microsoft.com/office/powerpoint/2010/main" val="370832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C4C68B-CF1F-95D2-C201-9D2A0F8E8C34}"/>
              </a:ext>
            </a:extLst>
          </p:cNvPr>
          <p:cNvSpPr txBox="1"/>
          <p:nvPr/>
        </p:nvSpPr>
        <p:spPr>
          <a:xfrm>
            <a:off x="3671739" y="342351"/>
            <a:ext cx="4850674" cy="461665"/>
          </a:xfrm>
          <a:prstGeom prst="rect">
            <a:avLst/>
          </a:prstGeom>
          <a:solidFill>
            <a:schemeClr val="accent6">
              <a:lumMod val="20000"/>
              <a:lumOff val="80000"/>
            </a:schemeClr>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GB" sz="2400" b="1" dirty="0">
                <a:solidFill>
                  <a:schemeClr val="tx1"/>
                </a:solidFill>
                <a:latin typeface="Times New Roman" panose="02020603050405020304" pitchFamily="18" charset="0"/>
                <a:cs typeface="Times New Roman" panose="02020603050405020304" pitchFamily="18" charset="0"/>
              </a:rPr>
              <a:t>Specification Calculation</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E672000-6399-4823-76BA-2E2AC8E71179}"/>
              </a:ext>
            </a:extLst>
          </p:cNvPr>
          <p:cNvSpPr>
            <a:spLocks noGrp="1"/>
          </p:cNvSpPr>
          <p:nvPr>
            <p:ph type="dt" sz="half" idx="10"/>
          </p:nvPr>
        </p:nvSpPr>
        <p:spPr/>
        <p:txBody>
          <a:bodyPr/>
          <a:lstStyle/>
          <a:p>
            <a:fld id="{8E88B079-6E00-4BD2-9FF3-8BBE6CADE0CB}" type="datetime1">
              <a:rPr lang="en-US" smtClean="0"/>
              <a:t>3/30/2025</a:t>
            </a:fld>
            <a:endParaRPr lang="en-IN"/>
          </a:p>
        </p:txBody>
      </p:sp>
      <p:sp>
        <p:nvSpPr>
          <p:cNvPr id="6" name="Slide Number Placeholder 5">
            <a:extLst>
              <a:ext uri="{FF2B5EF4-FFF2-40B4-BE49-F238E27FC236}">
                <a16:creationId xmlns:a16="http://schemas.microsoft.com/office/drawing/2014/main" id="{C58BDCAB-DDFD-5B39-1D67-12C04CB2341A}"/>
              </a:ext>
            </a:extLst>
          </p:cNvPr>
          <p:cNvSpPr>
            <a:spLocks noGrp="1"/>
          </p:cNvSpPr>
          <p:nvPr>
            <p:ph type="sldNum" sz="quarter" idx="12"/>
          </p:nvPr>
        </p:nvSpPr>
        <p:spPr/>
        <p:txBody>
          <a:bodyPr/>
          <a:lstStyle/>
          <a:p>
            <a:fld id="{4589B8F1-2473-4A4C-A49C-3171522E99F8}" type="slidenum">
              <a:rPr lang="en-IN" smtClean="0"/>
              <a:t>9</a:t>
            </a:fld>
            <a:endParaRPr lang="en-IN"/>
          </a:p>
        </p:txBody>
      </p:sp>
      <p:graphicFrame>
        <p:nvGraphicFramePr>
          <p:cNvPr id="2" name="Table 1">
            <a:extLst>
              <a:ext uri="{FF2B5EF4-FFF2-40B4-BE49-F238E27FC236}">
                <a16:creationId xmlns:a16="http://schemas.microsoft.com/office/drawing/2014/main" id="{08A27558-14AC-4E70-8A01-8CF48FD4240D}"/>
              </a:ext>
            </a:extLst>
          </p:cNvPr>
          <p:cNvGraphicFramePr>
            <a:graphicFrameLocks noGrp="1"/>
          </p:cNvGraphicFramePr>
          <p:nvPr>
            <p:extLst>
              <p:ext uri="{D42A27DB-BD31-4B8C-83A1-F6EECF244321}">
                <p14:modId xmlns:p14="http://schemas.microsoft.com/office/powerpoint/2010/main" val="3482967418"/>
              </p:ext>
            </p:extLst>
          </p:nvPr>
        </p:nvGraphicFramePr>
        <p:xfrm>
          <a:off x="2036620" y="1170203"/>
          <a:ext cx="8877993" cy="4367963"/>
        </p:xfrm>
        <a:graphic>
          <a:graphicData uri="http://schemas.openxmlformats.org/drawingml/2006/table">
            <a:tbl>
              <a:tblPr firstRow="1" firstCol="1" bandRow="1">
                <a:tableStyleId>{5C22544A-7EE6-4342-B048-85BDC9FD1C3A}</a:tableStyleId>
              </a:tblPr>
              <a:tblGrid>
                <a:gridCol w="2959331">
                  <a:extLst>
                    <a:ext uri="{9D8B030D-6E8A-4147-A177-3AD203B41FA5}">
                      <a16:colId xmlns:a16="http://schemas.microsoft.com/office/drawing/2014/main" val="1500569521"/>
                    </a:ext>
                  </a:extLst>
                </a:gridCol>
                <a:gridCol w="2959331">
                  <a:extLst>
                    <a:ext uri="{9D8B030D-6E8A-4147-A177-3AD203B41FA5}">
                      <a16:colId xmlns:a16="http://schemas.microsoft.com/office/drawing/2014/main" val="2640120723"/>
                    </a:ext>
                  </a:extLst>
                </a:gridCol>
                <a:gridCol w="2959331">
                  <a:extLst>
                    <a:ext uri="{9D8B030D-6E8A-4147-A177-3AD203B41FA5}">
                      <a16:colId xmlns:a16="http://schemas.microsoft.com/office/drawing/2014/main" val="1316786702"/>
                    </a:ext>
                  </a:extLst>
                </a:gridCol>
              </a:tblGrid>
              <a:tr h="353669">
                <a:tc>
                  <a:txBody>
                    <a:bodyPr/>
                    <a:lstStyle/>
                    <a:p>
                      <a:pPr marR="396875">
                        <a:spcAft>
                          <a:spcPts val="0"/>
                        </a:spcAft>
                      </a:pPr>
                      <a:r>
                        <a:rPr lang="en-IN" sz="1200" dirty="0">
                          <a:effectLst/>
                        </a:rPr>
                        <a:t>Component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Specifications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Purpose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745038"/>
                  </a:ext>
                </a:extLst>
              </a:tr>
              <a:tr h="353669">
                <a:tc>
                  <a:txBody>
                    <a:bodyPr/>
                    <a:lstStyle/>
                    <a:p>
                      <a:pPr marR="396875">
                        <a:spcAft>
                          <a:spcPts val="0"/>
                        </a:spcAft>
                      </a:pPr>
                      <a:r>
                        <a:rPr lang="en-IN" sz="1200">
                          <a:effectLst/>
                        </a:rPr>
                        <a:t>DC Supply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800 V DC</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396875">
                        <a:spcAft>
                          <a:spcPts val="0"/>
                        </a:spcAft>
                      </a:pPr>
                      <a:r>
                        <a:rPr lang="en-IN" sz="1200">
                          <a:effectLst/>
                        </a:rPr>
                        <a:t>Input voltage source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4067376"/>
                  </a:ext>
                </a:extLst>
              </a:tr>
              <a:tr h="353669">
                <a:tc>
                  <a:txBody>
                    <a:bodyPr/>
                    <a:lstStyle/>
                    <a:p>
                      <a:pPr marR="396875">
                        <a:spcAft>
                          <a:spcPts val="0"/>
                        </a:spcAft>
                      </a:pPr>
                      <a:r>
                        <a:rPr lang="en-IN" sz="1200" dirty="0">
                          <a:effectLst/>
                        </a:rPr>
                        <a:t>IGBTs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1200 V, 75 A</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Switching devices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0015073"/>
                  </a:ext>
                </a:extLst>
              </a:tr>
              <a:tr h="707338">
                <a:tc>
                  <a:txBody>
                    <a:bodyPr/>
                    <a:lstStyle/>
                    <a:p>
                      <a:pPr marR="396875">
                        <a:spcAft>
                          <a:spcPts val="0"/>
                        </a:spcAft>
                      </a:pPr>
                      <a:r>
                        <a:rPr lang="en-IN" sz="1200" dirty="0">
                          <a:effectLst/>
                        </a:rPr>
                        <a:t>IGBT Driver</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dirty="0">
                          <a:effectLst/>
                        </a:rPr>
                        <a:t>Isolated gate driver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396875">
                        <a:spcAft>
                          <a:spcPts val="0"/>
                        </a:spcAft>
                      </a:pPr>
                      <a:r>
                        <a:rPr lang="en-IN" sz="1200">
                          <a:effectLst/>
                        </a:rPr>
                        <a:t>Provides gate pulses for IGBTs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4624983"/>
                  </a:ext>
                </a:extLst>
              </a:tr>
              <a:tr h="707338">
                <a:tc>
                  <a:txBody>
                    <a:bodyPr/>
                    <a:lstStyle/>
                    <a:p>
                      <a:pPr marR="396875">
                        <a:spcAft>
                          <a:spcPts val="0"/>
                        </a:spcAft>
                      </a:pPr>
                      <a:r>
                        <a:rPr lang="en-IN" sz="1200">
                          <a:effectLst/>
                        </a:rPr>
                        <a:t>Microcontroller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lvl="0" algn="just">
                        <a:spcAft>
                          <a:spcPts val="0"/>
                        </a:spcAft>
                      </a:pPr>
                      <a:r>
                        <a:rPr lang="en-IN" sz="1200" kern="1200" dirty="0">
                          <a:solidFill>
                            <a:schemeClr val="dk1"/>
                          </a:solidFill>
                          <a:effectLst/>
                          <a:latin typeface="+mn-lt"/>
                          <a:ea typeface="+mn-ea"/>
                          <a:cs typeface="+mn-cs"/>
                        </a:rPr>
                        <a:t>STM32H723ZG</a:t>
                      </a:r>
                    </a:p>
                  </a:txBody>
                  <a:tcPr marL="68580" marR="68580" marT="0" marB="0" anchor="ctr"/>
                </a:tc>
                <a:tc>
                  <a:txBody>
                    <a:bodyPr/>
                    <a:lstStyle/>
                    <a:p>
                      <a:pPr marR="396875" lvl="0" algn="just">
                        <a:spcAft>
                          <a:spcPts val="0"/>
                        </a:spcAft>
                      </a:pPr>
                      <a:r>
                        <a:rPr lang="en-IN" sz="1200" kern="1200" dirty="0">
                          <a:solidFill>
                            <a:schemeClr val="dk1"/>
                          </a:solidFill>
                          <a:effectLst/>
                          <a:latin typeface="+mn-lt"/>
                          <a:ea typeface="+mn-ea"/>
                          <a:cs typeface="+mn-cs"/>
                        </a:rPr>
                        <a:t>Control and feedback processing</a:t>
                      </a:r>
                    </a:p>
                  </a:txBody>
                  <a:tcPr marL="68580" marR="68580" marT="0" marB="0"/>
                </a:tc>
                <a:extLst>
                  <a:ext uri="{0D108BD9-81ED-4DB2-BD59-A6C34878D82A}">
                    <a16:rowId xmlns:a16="http://schemas.microsoft.com/office/drawing/2014/main" val="2108018150"/>
                  </a:ext>
                </a:extLst>
              </a:tr>
              <a:tr h="648393">
                <a:tc>
                  <a:txBody>
                    <a:bodyPr/>
                    <a:lstStyle/>
                    <a:p>
                      <a:pPr marR="396875">
                        <a:spcAft>
                          <a:spcPts val="0"/>
                        </a:spcAft>
                      </a:pPr>
                      <a:r>
                        <a:rPr lang="en-IN" sz="1200">
                          <a:effectLst/>
                        </a:rPr>
                        <a:t>Voltage Sensors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US" sz="1100" dirty="0">
                          <a:effectLst/>
                        </a:rPr>
                        <a:t>Voltage transformer and Voltage sensing circuit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Measure output voltage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39661377"/>
                  </a:ext>
                </a:extLst>
              </a:tr>
              <a:tr h="353669">
                <a:tc>
                  <a:txBody>
                    <a:bodyPr/>
                    <a:lstStyle/>
                    <a:p>
                      <a:pPr marR="396875">
                        <a:spcAft>
                          <a:spcPts val="0"/>
                        </a:spcAft>
                      </a:pPr>
                      <a:r>
                        <a:rPr lang="en-IN" sz="1200">
                          <a:effectLst/>
                        </a:rPr>
                        <a:t>Current Sensors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dirty="0">
                          <a:effectLst/>
                        </a:rPr>
                        <a:t>Hall-effect sensors HTFS200-P</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Monitor output current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70966213"/>
                  </a:ext>
                </a:extLst>
              </a:tr>
              <a:tr h="353669">
                <a:tc>
                  <a:txBody>
                    <a:bodyPr/>
                    <a:lstStyle/>
                    <a:p>
                      <a:pPr marR="396875">
                        <a:spcAft>
                          <a:spcPts val="0"/>
                        </a:spcAft>
                      </a:pPr>
                      <a:r>
                        <a:rPr lang="en-IN" sz="1200">
                          <a:effectLst/>
                        </a:rPr>
                        <a:t>LC Filter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dirty="0">
                          <a:effectLst/>
                        </a:rPr>
                        <a:t>L = 5 </a:t>
                      </a:r>
                      <a:r>
                        <a:rPr lang="en-IN" sz="1200" dirty="0" err="1">
                          <a:effectLst/>
                        </a:rPr>
                        <a:t>uH</a:t>
                      </a:r>
                      <a:r>
                        <a:rPr lang="en-IN" sz="1200" dirty="0">
                          <a:effectLst/>
                        </a:rPr>
                        <a:t>, C = 2.5 </a:t>
                      </a:r>
                      <a:r>
                        <a:rPr lang="en-IN" sz="1200" dirty="0" err="1">
                          <a:effectLst/>
                        </a:rPr>
                        <a:t>μF</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Reduces harmonic content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7933540"/>
                  </a:ext>
                </a:extLst>
              </a:tr>
              <a:tr h="353669">
                <a:tc>
                  <a:txBody>
                    <a:bodyPr/>
                    <a:lstStyle/>
                    <a:p>
                      <a:pPr marR="396875">
                        <a:spcAft>
                          <a:spcPts val="0"/>
                        </a:spcAft>
                      </a:pPr>
                      <a:r>
                        <a:rPr lang="en-IN" sz="1200">
                          <a:effectLst/>
                        </a:rPr>
                        <a:t>Protection Circuit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MCBs, fuses, and relays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396875">
                        <a:spcAft>
                          <a:spcPts val="0"/>
                        </a:spcAft>
                      </a:pPr>
                      <a:r>
                        <a:rPr lang="en-IN" sz="1200">
                          <a:effectLst/>
                        </a:rPr>
                        <a:t>System protection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5733499"/>
                  </a:ext>
                </a:extLst>
              </a:tr>
              <a:tr h="0">
                <a:tc>
                  <a:txBody>
                    <a:bodyPr/>
                    <a:lstStyle/>
                    <a:p>
                      <a:pPr marR="396875">
                        <a:spcAft>
                          <a:spcPts val="0"/>
                        </a:spcAft>
                      </a:pPr>
                      <a:r>
                        <a:rPr lang="en-IN" sz="1200">
                          <a:effectLst/>
                        </a:rPr>
                        <a:t>DC Link Capacitors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96875">
                        <a:spcAft>
                          <a:spcPts val="0"/>
                        </a:spcAft>
                      </a:pPr>
                      <a:r>
                        <a:rPr lang="en-IN" sz="1200">
                          <a:effectLst/>
                        </a:rPr>
                        <a:t>(450 V, 4500 μF)  X 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R="396875">
                        <a:spcAft>
                          <a:spcPts val="0"/>
                        </a:spcAft>
                      </a:pPr>
                      <a:r>
                        <a:rPr lang="en-IN" sz="1200" dirty="0">
                          <a:effectLst/>
                        </a:rPr>
                        <a:t>Stabilizes input voltage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6516154"/>
                  </a:ext>
                </a:extLst>
              </a:tr>
            </a:tbl>
          </a:graphicData>
        </a:graphic>
      </p:graphicFrame>
      <p:sp>
        <p:nvSpPr>
          <p:cNvPr id="3" name="TextBox 2">
            <a:extLst>
              <a:ext uri="{FF2B5EF4-FFF2-40B4-BE49-F238E27FC236}">
                <a16:creationId xmlns:a16="http://schemas.microsoft.com/office/drawing/2014/main" id="{BD3E0194-48DE-454B-B004-2DAD05EFC1AC}"/>
              </a:ext>
            </a:extLst>
          </p:cNvPr>
          <p:cNvSpPr txBox="1"/>
          <p:nvPr/>
        </p:nvSpPr>
        <p:spPr>
          <a:xfrm>
            <a:off x="3825721" y="2692464"/>
            <a:ext cx="5750540" cy="1323439"/>
          </a:xfrm>
          <a:prstGeom prst="rect">
            <a:avLst/>
          </a:prstGeom>
          <a:noFill/>
        </p:spPr>
        <p:txBody>
          <a:bodyPr wrap="square" rtlCol="0">
            <a:spAutoFit/>
          </a:bodyPr>
          <a:lstStyle/>
          <a:p>
            <a:r>
              <a:rPr lang="en-GB" sz="4000" dirty="0">
                <a:solidFill>
                  <a:srgbClr val="FF0000"/>
                </a:solidFill>
              </a:rPr>
              <a:t>Change details and add some more calculations</a:t>
            </a:r>
            <a:endParaRPr lang="en-IN" sz="4000" dirty="0">
              <a:solidFill>
                <a:srgbClr val="FF0000"/>
              </a:solidFill>
            </a:endParaRPr>
          </a:p>
        </p:txBody>
      </p:sp>
    </p:spTree>
    <p:extLst>
      <p:ext uri="{BB962C8B-B14F-4D97-AF65-F5344CB8AC3E}">
        <p14:creationId xmlns:p14="http://schemas.microsoft.com/office/powerpoint/2010/main" val="2243640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10170</TotalTime>
  <Words>5375</Words>
  <Application>Microsoft Office PowerPoint</Application>
  <PresentationFormat>Widescreen</PresentationFormat>
  <Paragraphs>562</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DeepSeek-CJK-patch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SUPRABHATH SRIRANGA</dc:creator>
  <cp:lastModifiedBy>Durga Mahesh Natham</cp:lastModifiedBy>
  <cp:revision>242</cp:revision>
  <dcterms:created xsi:type="dcterms:W3CDTF">2021-09-19T04:18:05Z</dcterms:created>
  <dcterms:modified xsi:type="dcterms:W3CDTF">2025-03-30T14:53:26Z</dcterms:modified>
</cp:coreProperties>
</file>